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  <p:sldMasterId id="2147483650" r:id="rId2"/>
  </p:sldMasterIdLst>
  <p:notesMasterIdLst>
    <p:notesMasterId r:id="rId56"/>
  </p:notesMasterIdLst>
  <p:sldIdLst>
    <p:sldId id="334" r:id="rId3"/>
    <p:sldId id="574" r:id="rId4"/>
    <p:sldId id="258" r:id="rId5"/>
    <p:sldId id="577" r:id="rId6"/>
    <p:sldId id="288" r:id="rId7"/>
    <p:sldId id="578" r:id="rId8"/>
    <p:sldId id="292" r:id="rId9"/>
    <p:sldId id="293" r:id="rId10"/>
    <p:sldId id="294" r:id="rId11"/>
    <p:sldId id="295" r:id="rId12"/>
    <p:sldId id="296" r:id="rId13"/>
    <p:sldId id="299" r:id="rId14"/>
    <p:sldId id="300" r:id="rId15"/>
    <p:sldId id="301" r:id="rId16"/>
    <p:sldId id="579" r:id="rId17"/>
    <p:sldId id="297" r:id="rId18"/>
    <p:sldId id="310" r:id="rId19"/>
    <p:sldId id="298" r:id="rId20"/>
    <p:sldId id="302" r:id="rId21"/>
    <p:sldId id="303" r:id="rId22"/>
    <p:sldId id="304" r:id="rId23"/>
    <p:sldId id="305" r:id="rId24"/>
    <p:sldId id="306" r:id="rId25"/>
    <p:sldId id="307" r:id="rId26"/>
    <p:sldId id="311" r:id="rId27"/>
    <p:sldId id="309" r:id="rId28"/>
    <p:sldId id="308" r:id="rId29"/>
    <p:sldId id="291" r:id="rId30"/>
    <p:sldId id="312" r:id="rId31"/>
    <p:sldId id="313" r:id="rId32"/>
    <p:sldId id="314" r:id="rId33"/>
    <p:sldId id="321" r:id="rId34"/>
    <p:sldId id="323" r:id="rId35"/>
    <p:sldId id="316" r:id="rId36"/>
    <p:sldId id="318" r:id="rId37"/>
    <p:sldId id="319" r:id="rId38"/>
    <p:sldId id="336" r:id="rId39"/>
    <p:sldId id="322" r:id="rId40"/>
    <p:sldId id="317" r:id="rId41"/>
    <p:sldId id="580" r:id="rId42"/>
    <p:sldId id="320" r:id="rId43"/>
    <p:sldId id="325" r:id="rId44"/>
    <p:sldId id="326" r:id="rId45"/>
    <p:sldId id="327" r:id="rId46"/>
    <p:sldId id="328" r:id="rId47"/>
    <p:sldId id="324" r:id="rId48"/>
    <p:sldId id="329" r:id="rId49"/>
    <p:sldId id="330" r:id="rId50"/>
    <p:sldId id="331" r:id="rId51"/>
    <p:sldId id="332" r:id="rId52"/>
    <p:sldId id="576" r:id="rId53"/>
    <p:sldId id="575" r:id="rId54"/>
    <p:sldId id="335" r:id="rId55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2E"/>
    <a:srgbClr val="4A9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0678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1020" y="1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nett, Matthew" userId="9accd137-65a6-413b-acb9-b6b836b9998f" providerId="ADAL" clId="{F483CE2B-2B3D-40B6-AC0A-3BEAEFDBE618}"/>
    <pc:docChg chg="modSld sldOrd">
      <pc:chgData name="Burnett, Matthew" userId="9accd137-65a6-413b-acb9-b6b836b9998f" providerId="ADAL" clId="{F483CE2B-2B3D-40B6-AC0A-3BEAEFDBE618}" dt="2024-09-30T01:04:02.125" v="4" actId="1076"/>
      <pc:docMkLst>
        <pc:docMk/>
      </pc:docMkLst>
      <pc:sldChg chg="modSp mod">
        <pc:chgData name="Burnett, Matthew" userId="9accd137-65a6-413b-acb9-b6b836b9998f" providerId="ADAL" clId="{F483CE2B-2B3D-40B6-AC0A-3BEAEFDBE618}" dt="2024-09-30T01:04:02.125" v="4" actId="1076"/>
        <pc:sldMkLst>
          <pc:docMk/>
          <pc:sldMk cId="997573554" sldId="313"/>
        </pc:sldMkLst>
        <pc:graphicFrameChg chg="mod">
          <ac:chgData name="Burnett, Matthew" userId="9accd137-65a6-413b-acb9-b6b836b9998f" providerId="ADAL" clId="{F483CE2B-2B3D-40B6-AC0A-3BEAEFDBE618}" dt="2024-09-30T01:04:02.125" v="4" actId="1076"/>
          <ac:graphicFrameMkLst>
            <pc:docMk/>
            <pc:sldMk cId="997573554" sldId="313"/>
            <ac:graphicFrameMk id="31" creationId="{5CFCFCBD-A2B7-4EA9-B974-78ACABD17F75}"/>
          </ac:graphicFrameMkLst>
        </pc:graphicFrameChg>
      </pc:sldChg>
      <pc:sldChg chg="ord">
        <pc:chgData name="Burnett, Matthew" userId="9accd137-65a6-413b-acb9-b6b836b9998f" providerId="ADAL" clId="{F483CE2B-2B3D-40B6-AC0A-3BEAEFDBE618}" dt="2024-09-29T22:08:49.234" v="3"/>
        <pc:sldMkLst>
          <pc:docMk/>
          <pc:sldMk cId="1045517448" sldId="32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Aircraft empty weight as a function of take-off weight 
</a:t>
            </a:r>
            <a:r>
              <a:rPr lang="en-US" u="sng" dirty="0">
                <a:solidFill>
                  <a:schemeClr val="tx1"/>
                </a:solidFill>
              </a:rPr>
              <a:t>single engine propeller</a:t>
            </a:r>
            <a:r>
              <a:rPr lang="en-US" dirty="0">
                <a:solidFill>
                  <a:schemeClr val="tx1"/>
                </a:solidFill>
              </a:rPr>
              <a:t> driven aircraft</a:t>
            </a:r>
          </a:p>
        </c:rich>
      </c:tx>
      <c:layout>
        <c:manualLayout>
          <c:xMode val="edge"/>
          <c:yMode val="edge"/>
          <c:x val="0.25039320866141729"/>
          <c:y val="5.57518085056156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767544291338581"/>
          <c:y val="0.21899736147757279"/>
          <c:w val="0.82583702427821537"/>
          <c:h val="0.6548545589029886"/>
        </c:manualLayout>
      </c:layout>
      <c:scatterChart>
        <c:scatterStyle val="lineMarker"/>
        <c:varyColors val="0"/>
        <c:ser>
          <c:idx val="0"/>
          <c:order val="0"/>
          <c:tx>
            <c:strRef>
              <c:f>'single engine propeller driven'!$I$1:$I$2</c:f>
              <c:strCache>
                <c:ptCount val="2"/>
                <c:pt idx="0">
                  <c:v>N</c:v>
                </c:pt>
                <c:pt idx="1">
                  <c:v>We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'single engine propeller driven'!$H$3:$H$34</c:f>
              <c:numCache>
                <c:formatCode>0</c:formatCode>
                <c:ptCount val="32"/>
                <c:pt idx="0">
                  <c:v>12238.2088675</c:v>
                </c:pt>
                <c:pt idx="1">
                  <c:v>16020.927971999998</c:v>
                </c:pt>
                <c:pt idx="2">
                  <c:v>15130.876417999998</c:v>
                </c:pt>
                <c:pt idx="3">
                  <c:v>17133.492414499997</c:v>
                </c:pt>
                <c:pt idx="4">
                  <c:v>7454.1817647499993</c:v>
                </c:pt>
                <c:pt idx="5">
                  <c:v>7431.9304758999997</c:v>
                </c:pt>
                <c:pt idx="6">
                  <c:v>10680.618647999998</c:v>
                </c:pt>
                <c:pt idx="7">
                  <c:v>13795.799086999999</c:v>
                </c:pt>
                <c:pt idx="8">
                  <c:v>14908.363529499999</c:v>
                </c:pt>
                <c:pt idx="9">
                  <c:v>16910.979525999996</c:v>
                </c:pt>
                <c:pt idx="10">
                  <c:v>16910.979525999996</c:v>
                </c:pt>
                <c:pt idx="11">
                  <c:v>17801.031079999997</c:v>
                </c:pt>
                <c:pt idx="12">
                  <c:v>34489.497717499995</c:v>
                </c:pt>
                <c:pt idx="13">
                  <c:v>10346.84931525</c:v>
                </c:pt>
                <c:pt idx="14">
                  <c:v>12238.2088675</c:v>
                </c:pt>
                <c:pt idx="15">
                  <c:v>16020.927971999998</c:v>
                </c:pt>
                <c:pt idx="16">
                  <c:v>8900.5155399999985</c:v>
                </c:pt>
                <c:pt idx="17">
                  <c:v>7787.9510974999994</c:v>
                </c:pt>
                <c:pt idx="18">
                  <c:v>22696.314627</c:v>
                </c:pt>
                <c:pt idx="19">
                  <c:v>35602.062159999994</c:v>
                </c:pt>
                <c:pt idx="20">
                  <c:v>8241.8773900399992</c:v>
                </c:pt>
                <c:pt idx="21">
                  <c:v>11971.193401299999</c:v>
                </c:pt>
                <c:pt idx="22">
                  <c:v>9514.6511122599986</c:v>
                </c:pt>
                <c:pt idx="23">
                  <c:v>7062.5590809899995</c:v>
                </c:pt>
                <c:pt idx="24">
                  <c:v>12193.7062898</c:v>
                </c:pt>
                <c:pt idx="25">
                  <c:v>12905.747533</c:v>
                </c:pt>
                <c:pt idx="26">
                  <c:v>51507.283429979994</c:v>
                </c:pt>
                <c:pt idx="27">
                  <c:v>8455.4897629999978</c:v>
                </c:pt>
                <c:pt idx="28">
                  <c:v>9714.9127119099994</c:v>
                </c:pt>
                <c:pt idx="29">
                  <c:v>10391.351892950001</c:v>
                </c:pt>
                <c:pt idx="30">
                  <c:v>21583.750184499997</c:v>
                </c:pt>
                <c:pt idx="31">
                  <c:v>8086.1183680899985</c:v>
                </c:pt>
              </c:numCache>
            </c:numRef>
          </c:xVal>
          <c:yVal>
            <c:numRef>
              <c:f>'single engine propeller driven'!$I$3:$I$34</c:f>
              <c:numCache>
                <c:formatCode>0</c:formatCode>
                <c:ptCount val="32"/>
                <c:pt idx="0">
                  <c:v>7538.736662379999</c:v>
                </c:pt>
                <c:pt idx="1">
                  <c:v>9768.3158051499995</c:v>
                </c:pt>
                <c:pt idx="2">
                  <c:v>9372.2428636199984</c:v>
                </c:pt>
                <c:pt idx="3">
                  <c:v>10404.70266626</c:v>
                </c:pt>
                <c:pt idx="4">
                  <c:v>4895.283547</c:v>
                </c:pt>
                <c:pt idx="5">
                  <c:v>4948.6866402399992</c:v>
                </c:pt>
                <c:pt idx="6">
                  <c:v>6350.5178377899992</c:v>
                </c:pt>
                <c:pt idx="7">
                  <c:v>7819.102901889999</c:v>
                </c:pt>
                <c:pt idx="8">
                  <c:v>7565.438208999999</c:v>
                </c:pt>
                <c:pt idx="9">
                  <c:v>9447.897245709999</c:v>
                </c:pt>
                <c:pt idx="10">
                  <c:v>9581.4049788099983</c:v>
                </c:pt>
                <c:pt idx="11">
                  <c:v>10796.325350019999</c:v>
                </c:pt>
                <c:pt idx="12">
                  <c:v>15064.122551449997</c:v>
                </c:pt>
                <c:pt idx="13">
                  <c:v>5998.94747396</c:v>
                </c:pt>
                <c:pt idx="14">
                  <c:v>7285.071969489999</c:v>
                </c:pt>
                <c:pt idx="15">
                  <c:v>8611.2487849499994</c:v>
                </c:pt>
                <c:pt idx="16">
                  <c:v>4939.7861246999992</c:v>
                </c:pt>
                <c:pt idx="17">
                  <c:v>4138.7397260999996</c:v>
                </c:pt>
                <c:pt idx="18">
                  <c:v>12683.234644499998</c:v>
                </c:pt>
                <c:pt idx="19">
                  <c:v>18548.674385359998</c:v>
                </c:pt>
                <c:pt idx="20">
                  <c:v>5006.5399912499997</c:v>
                </c:pt>
                <c:pt idx="21">
                  <c:v>7093.7108853799991</c:v>
                </c:pt>
                <c:pt idx="22">
                  <c:v>7160.4647519299988</c:v>
                </c:pt>
                <c:pt idx="23">
                  <c:v>5589.5237591199993</c:v>
                </c:pt>
                <c:pt idx="24">
                  <c:v>7298.4227427999995</c:v>
                </c:pt>
                <c:pt idx="25">
                  <c:v>8010.4639859999988</c:v>
                </c:pt>
                <c:pt idx="26">
                  <c:v>32375.625276749997</c:v>
                </c:pt>
                <c:pt idx="27">
                  <c:v>4850.7809692999999</c:v>
                </c:pt>
                <c:pt idx="28">
                  <c:v>5883.2407719399989</c:v>
                </c:pt>
                <c:pt idx="29">
                  <c:v>6079.0521138200002</c:v>
                </c:pt>
                <c:pt idx="30">
                  <c:v>11948.942112449999</c:v>
                </c:pt>
                <c:pt idx="31">
                  <c:v>5006.5399912499997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5C-488D-B28E-1F4692ABA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0579896"/>
        <c:axId val="1"/>
      </c:scatterChart>
      <c:valAx>
        <c:axId val="310579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Take-off weight (N)</a:t>
                </a:r>
              </a:p>
            </c:rich>
          </c:tx>
          <c:layout>
            <c:manualLayout>
              <c:xMode val="edge"/>
              <c:yMode val="edge"/>
              <c:x val="0.44736831769326146"/>
              <c:y val="0.952954828014919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Empty weight (N)</a:t>
                </a:r>
              </a:p>
            </c:rich>
          </c:tx>
          <c:layout>
            <c:manualLayout>
              <c:xMode val="edge"/>
              <c:yMode val="edge"/>
              <c:x val="1.8092130543235444E-2"/>
              <c:y val="0.377308794484521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579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Aircraft empty weight vs. take-off weight 
</a:t>
            </a:r>
            <a:r>
              <a:rPr lang="en-US" b="1" u="sng" dirty="0"/>
              <a:t>business jet </a:t>
            </a:r>
            <a:r>
              <a:rPr lang="en-US" dirty="0"/>
              <a:t>aircraft</a:t>
            </a:r>
          </a:p>
        </c:rich>
      </c:tx>
      <c:layout>
        <c:manualLayout>
          <c:xMode val="edge"/>
          <c:yMode val="edge"/>
          <c:x val="0.27491088125064445"/>
          <c:y val="2.05126639030716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740368509212751"/>
          <c:y val="0.21282051282051273"/>
          <c:w val="0.79731993299832493"/>
          <c:h val="0.62051282051282053"/>
        </c:manualLayout>
      </c:layout>
      <c:scatterChart>
        <c:scatterStyle val="lineMarker"/>
        <c:varyColors val="0"/>
        <c:ser>
          <c:idx val="0"/>
          <c:order val="0"/>
          <c:tx>
            <c:strRef>
              <c:f>'business jets'!$I$2</c:f>
              <c:strCache>
                <c:ptCount val="1"/>
                <c:pt idx="0">
                  <c:v>We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7521201075097578"/>
                  <c:y val="-5.8018984999066978E-2"/>
                </c:manualLayout>
              </c:layout>
              <c:numFmt formatCode="General" sourceLinked="0"/>
              <c:spPr>
                <a:noFill/>
                <a:ln w="30538"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'business jets'!$H$3:$H$20</c:f>
              <c:numCache>
                <c:formatCode>0</c:formatCode>
                <c:ptCount val="18"/>
                <c:pt idx="0">
                  <c:v>185353.23612049999</c:v>
                </c:pt>
                <c:pt idx="1">
                  <c:v>127544.38768819999</c:v>
                </c:pt>
                <c:pt idx="2">
                  <c:v>83397.830609799988</c:v>
                </c:pt>
                <c:pt idx="3">
                  <c:v>172670.00147599998</c:v>
                </c:pt>
                <c:pt idx="4">
                  <c:v>101688.39004449999</c:v>
                </c:pt>
                <c:pt idx="5">
                  <c:v>113481.57313499998</c:v>
                </c:pt>
                <c:pt idx="6">
                  <c:v>52735.554574499991</c:v>
                </c:pt>
                <c:pt idx="7">
                  <c:v>59188.428340999999</c:v>
                </c:pt>
                <c:pt idx="8">
                  <c:v>89005.155399999989</c:v>
                </c:pt>
                <c:pt idx="9">
                  <c:v>86780.026515000005</c:v>
                </c:pt>
                <c:pt idx="10">
                  <c:v>60078.479894999997</c:v>
                </c:pt>
                <c:pt idx="11">
                  <c:v>66753.866549999992</c:v>
                </c:pt>
                <c:pt idx="12">
                  <c:v>303507.579914</c:v>
                </c:pt>
                <c:pt idx="13">
                  <c:v>194698.77743749999</c:v>
                </c:pt>
                <c:pt idx="14">
                  <c:v>65107.271175099995</c:v>
                </c:pt>
                <c:pt idx="15">
                  <c:v>106806.18647999999</c:v>
                </c:pt>
                <c:pt idx="16">
                  <c:v>20248.6728535</c:v>
                </c:pt>
                <c:pt idx="17">
                  <c:v>80104.639859999996</c:v>
                </c:pt>
              </c:numCache>
            </c:numRef>
          </c:xVal>
          <c:yVal>
            <c:numRef>
              <c:f>'business jets'!$I$3:$I$20</c:f>
              <c:numCache>
                <c:formatCode>0</c:formatCode>
                <c:ptCount val="18"/>
                <c:pt idx="0">
                  <c:v>88827.145089199999</c:v>
                </c:pt>
                <c:pt idx="1">
                  <c:v>73874.278981999989</c:v>
                </c:pt>
                <c:pt idx="2">
                  <c:v>47884.773605199996</c:v>
                </c:pt>
                <c:pt idx="3">
                  <c:v>88293.114156799988</c:v>
                </c:pt>
                <c:pt idx="4">
                  <c:v>54738.170570999995</c:v>
                </c:pt>
                <c:pt idx="5">
                  <c:v>57163.561055649996</c:v>
                </c:pt>
                <c:pt idx="6">
                  <c:v>29393.952570849997</c:v>
                </c:pt>
                <c:pt idx="7">
                  <c:v>32024.054912919994</c:v>
                </c:pt>
                <c:pt idx="8">
                  <c:v>48734.772839269994</c:v>
                </c:pt>
                <c:pt idx="9">
                  <c:v>53981.626750099997</c:v>
                </c:pt>
                <c:pt idx="10">
                  <c:v>31436.620887279998</c:v>
                </c:pt>
                <c:pt idx="11">
                  <c:v>34044.471940499992</c:v>
                </c:pt>
                <c:pt idx="12">
                  <c:v>172447.4885875</c:v>
                </c:pt>
                <c:pt idx="13">
                  <c:v>106040.74214356</c:v>
                </c:pt>
                <c:pt idx="14">
                  <c:v>40497.345707</c:v>
                </c:pt>
                <c:pt idx="15">
                  <c:v>59633.454117999994</c:v>
                </c:pt>
                <c:pt idx="16">
                  <c:v>10716.220710159998</c:v>
                </c:pt>
                <c:pt idx="17">
                  <c:v>47395.245250499989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F47-4259-B4B2-B863DCBDB6F6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17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'business jets'!$AG$6</c:f>
              <c:numCache>
                <c:formatCode>General</c:formatCode>
                <c:ptCount val="1"/>
                <c:pt idx="0">
                  <c:v>253177</c:v>
                </c:pt>
              </c:numCache>
            </c:numRef>
          </c:xVal>
          <c:yVal>
            <c:numRef>
              <c:f>'business jets'!$AH$6</c:f>
              <c:numCache>
                <c:formatCode>General</c:formatCode>
                <c:ptCount val="1"/>
                <c:pt idx="0">
                  <c:v>137726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F47-4259-B4B2-B863DCBDB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582232"/>
        <c:axId val="1"/>
      </c:scatterChart>
      <c:valAx>
        <c:axId val="207582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take-off weight (N)</a:t>
                </a:r>
              </a:p>
            </c:rich>
          </c:tx>
          <c:layout>
            <c:manualLayout>
              <c:xMode val="edge"/>
              <c:yMode val="edge"/>
              <c:x val="0.45561132830424173"/>
              <c:y val="0.912820564811372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empty weight (N)</a:t>
                </a:r>
              </a:p>
            </c:rich>
          </c:tx>
          <c:layout>
            <c:manualLayout>
              <c:xMode val="edge"/>
              <c:yMode val="edge"/>
              <c:x val="1.8425417102582456E-2"/>
              <c:y val="0.392307796289412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82232"/>
        <c:crosses val="autoZero"/>
        <c:crossBetween val="midCat"/>
        <c:majorUnit val="40000"/>
        <c:minorUnit val="8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Aircraft empty weight vs. take-off weight 
</a:t>
            </a:r>
            <a:r>
              <a:rPr lang="en-US" b="1" u="sng" dirty="0"/>
              <a:t>single engine propeller </a:t>
            </a:r>
            <a:r>
              <a:rPr lang="en-US" dirty="0"/>
              <a:t>driven aircraft</a:t>
            </a:r>
          </a:p>
        </c:rich>
      </c:tx>
      <c:layout>
        <c:manualLayout>
          <c:xMode val="edge"/>
          <c:yMode val="edge"/>
          <c:x val="0.19565217391304349"/>
          <c:y val="1.87667814623788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4515050167224"/>
          <c:y val="0.21983914209115296"/>
          <c:w val="0.81605351170568552"/>
          <c:h val="0.60589812332439719"/>
        </c:manualLayout>
      </c:layout>
      <c:scatterChart>
        <c:scatterStyle val="lineMarker"/>
        <c:varyColors val="0"/>
        <c:ser>
          <c:idx val="0"/>
          <c:order val="0"/>
          <c:tx>
            <c:strRef>
              <c:f>'single engine propeller driven'!$I$1:$I$2</c:f>
              <c:strCache>
                <c:ptCount val="2"/>
                <c:pt idx="0">
                  <c:v>N</c:v>
                </c:pt>
                <c:pt idx="1">
                  <c:v>We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3.9892486961983706E-2"/>
                  <c:y val="-7.7602291746156446E-2"/>
                </c:manualLayout>
              </c:layout>
              <c:numFmt formatCode="General" sourceLinked="0"/>
              <c:spPr>
                <a:noFill/>
                <a:ln w="33317"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'single engine propeller driven'!$H$3:$H$34</c:f>
              <c:numCache>
                <c:formatCode>0</c:formatCode>
                <c:ptCount val="32"/>
                <c:pt idx="0">
                  <c:v>12238.2088675</c:v>
                </c:pt>
                <c:pt idx="1">
                  <c:v>16020.927971999998</c:v>
                </c:pt>
                <c:pt idx="2">
                  <c:v>15130.876417999998</c:v>
                </c:pt>
                <c:pt idx="3">
                  <c:v>17133.492414499997</c:v>
                </c:pt>
                <c:pt idx="4">
                  <c:v>7454.1817647499993</c:v>
                </c:pt>
                <c:pt idx="5">
                  <c:v>7431.9304758999997</c:v>
                </c:pt>
                <c:pt idx="6">
                  <c:v>10680.618647999998</c:v>
                </c:pt>
                <c:pt idx="7">
                  <c:v>13795.799086999999</c:v>
                </c:pt>
                <c:pt idx="8">
                  <c:v>14908.363529499999</c:v>
                </c:pt>
                <c:pt idx="9">
                  <c:v>16910.979525999996</c:v>
                </c:pt>
                <c:pt idx="10">
                  <c:v>16910.979525999996</c:v>
                </c:pt>
                <c:pt idx="11">
                  <c:v>17801.031079999997</c:v>
                </c:pt>
                <c:pt idx="12">
                  <c:v>34489.497717499995</c:v>
                </c:pt>
                <c:pt idx="13">
                  <c:v>10346.84931525</c:v>
                </c:pt>
                <c:pt idx="14">
                  <c:v>12238.2088675</c:v>
                </c:pt>
                <c:pt idx="15">
                  <c:v>16020.927971999998</c:v>
                </c:pt>
                <c:pt idx="16">
                  <c:v>8900.5155399999985</c:v>
                </c:pt>
                <c:pt idx="17">
                  <c:v>7787.9510974999994</c:v>
                </c:pt>
                <c:pt idx="18">
                  <c:v>22696.314627</c:v>
                </c:pt>
                <c:pt idx="19">
                  <c:v>35602.062159999994</c:v>
                </c:pt>
                <c:pt idx="20">
                  <c:v>8241.8773900399992</c:v>
                </c:pt>
                <c:pt idx="21">
                  <c:v>11971.193401299999</c:v>
                </c:pt>
                <c:pt idx="22">
                  <c:v>9514.6511122599986</c:v>
                </c:pt>
                <c:pt idx="23">
                  <c:v>7062.5590809899995</c:v>
                </c:pt>
                <c:pt idx="24">
                  <c:v>12193.7062898</c:v>
                </c:pt>
                <c:pt idx="25">
                  <c:v>12905.747533</c:v>
                </c:pt>
                <c:pt idx="26">
                  <c:v>51507.283429979994</c:v>
                </c:pt>
                <c:pt idx="27">
                  <c:v>8455.4897629999978</c:v>
                </c:pt>
                <c:pt idx="28">
                  <c:v>9714.9127119099994</c:v>
                </c:pt>
                <c:pt idx="29">
                  <c:v>10391.351892950001</c:v>
                </c:pt>
                <c:pt idx="30">
                  <c:v>21583.750184499997</c:v>
                </c:pt>
                <c:pt idx="31">
                  <c:v>8086.1183680899985</c:v>
                </c:pt>
              </c:numCache>
            </c:numRef>
          </c:xVal>
          <c:yVal>
            <c:numRef>
              <c:f>'single engine propeller driven'!$I$3:$I$34</c:f>
              <c:numCache>
                <c:formatCode>0</c:formatCode>
                <c:ptCount val="32"/>
                <c:pt idx="0">
                  <c:v>7538.736662379999</c:v>
                </c:pt>
                <c:pt idx="1">
                  <c:v>9768.3158051499995</c:v>
                </c:pt>
                <c:pt idx="2">
                  <c:v>9372.2428636199984</c:v>
                </c:pt>
                <c:pt idx="3">
                  <c:v>10404.70266626</c:v>
                </c:pt>
                <c:pt idx="4">
                  <c:v>4895.283547</c:v>
                </c:pt>
                <c:pt idx="5">
                  <c:v>4948.6866402399992</c:v>
                </c:pt>
                <c:pt idx="6">
                  <c:v>6350.5178377899992</c:v>
                </c:pt>
                <c:pt idx="7">
                  <c:v>7819.102901889999</c:v>
                </c:pt>
                <c:pt idx="8">
                  <c:v>7565.438208999999</c:v>
                </c:pt>
                <c:pt idx="9">
                  <c:v>9447.897245709999</c:v>
                </c:pt>
                <c:pt idx="10">
                  <c:v>9581.4049788099983</c:v>
                </c:pt>
                <c:pt idx="11">
                  <c:v>10796.325350019999</c:v>
                </c:pt>
                <c:pt idx="12">
                  <c:v>15064.122551449997</c:v>
                </c:pt>
                <c:pt idx="13">
                  <c:v>5998.94747396</c:v>
                </c:pt>
                <c:pt idx="14">
                  <c:v>7285.071969489999</c:v>
                </c:pt>
                <c:pt idx="15">
                  <c:v>8611.2487849499994</c:v>
                </c:pt>
                <c:pt idx="16">
                  <c:v>4939.7861246999992</c:v>
                </c:pt>
                <c:pt idx="17">
                  <c:v>4138.7397260999996</c:v>
                </c:pt>
                <c:pt idx="18">
                  <c:v>12683.234644499998</c:v>
                </c:pt>
                <c:pt idx="19">
                  <c:v>18548.674385359998</c:v>
                </c:pt>
                <c:pt idx="20">
                  <c:v>5006.5399912499997</c:v>
                </c:pt>
                <c:pt idx="21">
                  <c:v>7093.7108853799991</c:v>
                </c:pt>
                <c:pt idx="22">
                  <c:v>7160.4647519299988</c:v>
                </c:pt>
                <c:pt idx="23">
                  <c:v>5589.5237591199993</c:v>
                </c:pt>
                <c:pt idx="24">
                  <c:v>7298.4227427999995</c:v>
                </c:pt>
                <c:pt idx="25">
                  <c:v>8010.4639859999988</c:v>
                </c:pt>
                <c:pt idx="26">
                  <c:v>32375.625276749997</c:v>
                </c:pt>
                <c:pt idx="27">
                  <c:v>4850.7809692999999</c:v>
                </c:pt>
                <c:pt idx="28">
                  <c:v>5883.2407719399989</c:v>
                </c:pt>
                <c:pt idx="29">
                  <c:v>6079.0521138200002</c:v>
                </c:pt>
                <c:pt idx="30">
                  <c:v>11948.942112449999</c:v>
                </c:pt>
                <c:pt idx="31">
                  <c:v>5006.5399912499997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10-4679-8426-C436717CD008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Pt>
            <c:idx val="0"/>
            <c:marker>
              <c:symbol val="circle"/>
              <c:size val="16"/>
              <c:spPr>
                <a:gradFill rotWithShape="1">
                  <a:gsLst>
                    <a:gs pos="0">
                      <a:schemeClr val="accent2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2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  <a:ln w="9525" cap="rnd">
                  <a:solidFill>
                    <a:schemeClr val="accent2"/>
                  </a:solidFill>
                  <a:rou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4C10-4679-8426-C436717CD008}"/>
              </c:ext>
            </c:extLst>
          </c:dPt>
          <c:xVal>
            <c:numRef>
              <c:f>'single engine propeller driven'!$K$91</c:f>
              <c:numCache>
                <c:formatCode>General</c:formatCode>
                <c:ptCount val="1"/>
                <c:pt idx="0">
                  <c:v>8452</c:v>
                </c:pt>
              </c:numCache>
            </c:numRef>
          </c:xVal>
          <c:yVal>
            <c:numRef>
              <c:f>'single engine propeller driven'!$L$91</c:f>
              <c:numCache>
                <c:formatCode>General</c:formatCode>
                <c:ptCount val="1"/>
                <c:pt idx="0">
                  <c:v>4680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C10-4679-8426-C436717CD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1491832"/>
        <c:axId val="1"/>
      </c:scatterChart>
      <c:valAx>
        <c:axId val="241491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take-off weight (N)</a:t>
                </a:r>
              </a:p>
            </c:rich>
          </c:tx>
          <c:layout>
            <c:manualLayout>
              <c:xMode val="edge"/>
              <c:yMode val="edge"/>
              <c:x val="0.45317719556155223"/>
              <c:y val="0.908847246250276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empty weight (N)</a:t>
                </a:r>
              </a:p>
            </c:rich>
          </c:tx>
          <c:layout>
            <c:manualLayout>
              <c:xMode val="edge"/>
              <c:yMode val="edge"/>
              <c:x val="1.8394586865900075E-2"/>
              <c:y val="0.386058950023444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1491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Aircraft empty weight vs. take-off weight 
</a:t>
            </a:r>
            <a:r>
              <a:rPr lang="en-US" sz="1600" u="sng" dirty="0">
                <a:solidFill>
                  <a:schemeClr val="tx1"/>
                </a:solidFill>
              </a:rPr>
              <a:t>single engine propeller aircraft</a:t>
            </a:r>
          </a:p>
        </c:rich>
      </c:tx>
      <c:layout>
        <c:manualLayout>
          <c:xMode val="edge"/>
          <c:yMode val="edge"/>
          <c:x val="0.1778036599591718"/>
          <c:y val="2.41416569473031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700769174686496"/>
          <c:y val="0.2204301075268818"/>
          <c:w val="0.76895304753572469"/>
          <c:h val="0.6228470716018828"/>
        </c:manualLayout>
      </c:layout>
      <c:scatterChart>
        <c:scatterStyle val="lineMarker"/>
        <c:varyColors val="0"/>
        <c:ser>
          <c:idx val="0"/>
          <c:order val="0"/>
          <c:tx>
            <c:strRef>
              <c:f>'single engine propeller driven'!$I$1:$I$2</c:f>
              <c:strCache>
                <c:ptCount val="2"/>
                <c:pt idx="0">
                  <c:v>N</c:v>
                </c:pt>
                <c:pt idx="1">
                  <c:v>We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831893409157197"/>
                  <c:y val="0.45968686525405644"/>
                </c:manualLayout>
              </c:layout>
              <c:numFmt formatCode="General" sourceLinked="0"/>
              <c:spPr>
                <a:noFill/>
                <a:ln w="34334"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'single engine propeller driven'!$H$3:$H$34</c:f>
              <c:numCache>
                <c:formatCode>0</c:formatCode>
                <c:ptCount val="32"/>
                <c:pt idx="0">
                  <c:v>12238.2088675</c:v>
                </c:pt>
                <c:pt idx="1">
                  <c:v>16020.927971999998</c:v>
                </c:pt>
                <c:pt idx="2">
                  <c:v>15130.876417999998</c:v>
                </c:pt>
                <c:pt idx="3">
                  <c:v>17133.492414499997</c:v>
                </c:pt>
                <c:pt idx="4">
                  <c:v>7454.1817647499993</c:v>
                </c:pt>
                <c:pt idx="5">
                  <c:v>7431.9304758999997</c:v>
                </c:pt>
                <c:pt idx="6">
                  <c:v>10680.618647999998</c:v>
                </c:pt>
                <c:pt idx="7">
                  <c:v>13795.799086999999</c:v>
                </c:pt>
                <c:pt idx="8">
                  <c:v>14908.363529499999</c:v>
                </c:pt>
                <c:pt idx="9">
                  <c:v>16910.979525999996</c:v>
                </c:pt>
                <c:pt idx="10">
                  <c:v>16910.979525999996</c:v>
                </c:pt>
                <c:pt idx="11">
                  <c:v>17801.031079999997</c:v>
                </c:pt>
                <c:pt idx="12">
                  <c:v>34489.497717499995</c:v>
                </c:pt>
                <c:pt idx="13">
                  <c:v>10346.84931525</c:v>
                </c:pt>
                <c:pt idx="14">
                  <c:v>12238.2088675</c:v>
                </c:pt>
                <c:pt idx="15">
                  <c:v>16020.927971999998</c:v>
                </c:pt>
                <c:pt idx="16">
                  <c:v>8900.5155399999985</c:v>
                </c:pt>
                <c:pt idx="17">
                  <c:v>7787.9510974999994</c:v>
                </c:pt>
                <c:pt idx="18">
                  <c:v>22696.314627</c:v>
                </c:pt>
                <c:pt idx="19">
                  <c:v>35602.062159999994</c:v>
                </c:pt>
                <c:pt idx="20">
                  <c:v>8241.8773900399992</c:v>
                </c:pt>
                <c:pt idx="21">
                  <c:v>11971.193401299999</c:v>
                </c:pt>
                <c:pt idx="22">
                  <c:v>9514.6511122599986</c:v>
                </c:pt>
                <c:pt idx="23">
                  <c:v>7062.5590809899995</c:v>
                </c:pt>
                <c:pt idx="24">
                  <c:v>12193.7062898</c:v>
                </c:pt>
                <c:pt idx="25">
                  <c:v>12905.747533</c:v>
                </c:pt>
                <c:pt idx="26">
                  <c:v>51507.283429979994</c:v>
                </c:pt>
                <c:pt idx="27">
                  <c:v>8455.4897629999978</c:v>
                </c:pt>
                <c:pt idx="28">
                  <c:v>9714.9127119099994</c:v>
                </c:pt>
                <c:pt idx="29">
                  <c:v>10391.351892950001</c:v>
                </c:pt>
                <c:pt idx="30">
                  <c:v>21583.750184499997</c:v>
                </c:pt>
                <c:pt idx="31">
                  <c:v>8086.1183680899985</c:v>
                </c:pt>
              </c:numCache>
            </c:numRef>
          </c:xVal>
          <c:yVal>
            <c:numRef>
              <c:f>'single engine propeller driven'!$I$3:$I$34</c:f>
              <c:numCache>
                <c:formatCode>0</c:formatCode>
                <c:ptCount val="32"/>
                <c:pt idx="0">
                  <c:v>7538.736662379999</c:v>
                </c:pt>
                <c:pt idx="1">
                  <c:v>9768.3158051499995</c:v>
                </c:pt>
                <c:pt idx="2">
                  <c:v>9372.2428636199984</c:v>
                </c:pt>
                <c:pt idx="3">
                  <c:v>10404.70266626</c:v>
                </c:pt>
                <c:pt idx="4">
                  <c:v>4895.283547</c:v>
                </c:pt>
                <c:pt idx="5">
                  <c:v>4948.6866402399992</c:v>
                </c:pt>
                <c:pt idx="6">
                  <c:v>6350.5178377899992</c:v>
                </c:pt>
                <c:pt idx="7">
                  <c:v>7819.102901889999</c:v>
                </c:pt>
                <c:pt idx="8">
                  <c:v>7565.438208999999</c:v>
                </c:pt>
                <c:pt idx="9">
                  <c:v>9447.897245709999</c:v>
                </c:pt>
                <c:pt idx="10">
                  <c:v>9581.4049788099983</c:v>
                </c:pt>
                <c:pt idx="11">
                  <c:v>10796.325350019999</c:v>
                </c:pt>
                <c:pt idx="12">
                  <c:v>15064.122551449997</c:v>
                </c:pt>
                <c:pt idx="13">
                  <c:v>5998.94747396</c:v>
                </c:pt>
                <c:pt idx="14">
                  <c:v>7285.071969489999</c:v>
                </c:pt>
                <c:pt idx="15">
                  <c:v>8611.2487849499994</c:v>
                </c:pt>
                <c:pt idx="16">
                  <c:v>4939.7861246999992</c:v>
                </c:pt>
                <c:pt idx="17">
                  <c:v>4138.7397260999996</c:v>
                </c:pt>
                <c:pt idx="18">
                  <c:v>12683.234644499998</c:v>
                </c:pt>
                <c:pt idx="19">
                  <c:v>18548.674385359998</c:v>
                </c:pt>
                <c:pt idx="20">
                  <c:v>5006.5399912499997</c:v>
                </c:pt>
                <c:pt idx="21">
                  <c:v>7093.7108853799991</c:v>
                </c:pt>
                <c:pt idx="22">
                  <c:v>7160.4647519299988</c:v>
                </c:pt>
                <c:pt idx="23">
                  <c:v>5589.5237591199993</c:v>
                </c:pt>
                <c:pt idx="24">
                  <c:v>7298.4227427999995</c:v>
                </c:pt>
                <c:pt idx="25">
                  <c:v>8010.4639859999988</c:v>
                </c:pt>
                <c:pt idx="26">
                  <c:v>32375.625276749997</c:v>
                </c:pt>
                <c:pt idx="27">
                  <c:v>4850.7809692999999</c:v>
                </c:pt>
                <c:pt idx="28">
                  <c:v>5883.2407719399989</c:v>
                </c:pt>
                <c:pt idx="29">
                  <c:v>6079.0521138200002</c:v>
                </c:pt>
                <c:pt idx="30">
                  <c:v>11948.942112449999</c:v>
                </c:pt>
                <c:pt idx="31">
                  <c:v>5006.5399912499997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793-4983-BD4F-310AF02D53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8376656"/>
        <c:axId val="1"/>
      </c:scatterChart>
      <c:valAx>
        <c:axId val="31837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Take-off weight (N)</a:t>
                </a:r>
              </a:p>
            </c:rich>
          </c:tx>
          <c:layout>
            <c:manualLayout>
              <c:xMode val="edge"/>
              <c:yMode val="edge"/>
              <c:x val="0.37587252114319042"/>
              <c:y val="0.945304500156152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Empty weight (N)</a:t>
                </a:r>
              </a:p>
            </c:rich>
          </c:tx>
          <c:layout>
            <c:manualLayout>
              <c:xMode val="edge"/>
              <c:yMode val="edge"/>
              <c:x val="1.8425457363735239E-2"/>
              <c:y val="0.384408505822999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376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Aircraft empty weight vs. take-off weight 
</a:t>
            </a:r>
            <a:r>
              <a:rPr lang="en-US" sz="1600" b="1" u="sng" dirty="0">
                <a:solidFill>
                  <a:schemeClr val="tx1"/>
                </a:solidFill>
              </a:rPr>
              <a:t>business jet aircraft</a:t>
            </a:r>
          </a:p>
        </c:rich>
      </c:tx>
      <c:layout>
        <c:manualLayout>
          <c:xMode val="edge"/>
          <c:yMode val="edge"/>
          <c:x val="0.23313411344415286"/>
          <c:y val="2.05656772763292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80260421992704"/>
          <c:y val="0.21625710725444466"/>
          <c:w val="0.78182840781265983"/>
          <c:h val="0.61664793088487269"/>
        </c:manualLayout>
      </c:layout>
      <c:scatterChart>
        <c:scatterStyle val="lineMarker"/>
        <c:varyColors val="0"/>
        <c:ser>
          <c:idx val="0"/>
          <c:order val="0"/>
          <c:tx>
            <c:strRef>
              <c:f>'business jets'!$I$2</c:f>
              <c:strCache>
                <c:ptCount val="1"/>
                <c:pt idx="0">
                  <c:v>We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933173126086512"/>
                  <c:y val="0.44624220128221675"/>
                </c:manualLayout>
              </c:layout>
              <c:numFmt formatCode="General" sourceLinked="0"/>
              <c:spPr>
                <a:noFill/>
                <a:ln w="32050"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'business jets'!$H$3:$H$20</c:f>
              <c:numCache>
                <c:formatCode>0</c:formatCode>
                <c:ptCount val="18"/>
                <c:pt idx="0">
                  <c:v>185353.23612049999</c:v>
                </c:pt>
                <c:pt idx="1">
                  <c:v>127544.38768819999</c:v>
                </c:pt>
                <c:pt idx="2">
                  <c:v>83397.830609799988</c:v>
                </c:pt>
                <c:pt idx="3">
                  <c:v>172670.00147599998</c:v>
                </c:pt>
                <c:pt idx="4">
                  <c:v>101688.39004449999</c:v>
                </c:pt>
                <c:pt idx="5">
                  <c:v>113481.57313499998</c:v>
                </c:pt>
                <c:pt idx="6">
                  <c:v>52735.554574499991</c:v>
                </c:pt>
                <c:pt idx="7">
                  <c:v>59188.428340999999</c:v>
                </c:pt>
                <c:pt idx="8">
                  <c:v>89005.155399999989</c:v>
                </c:pt>
                <c:pt idx="9">
                  <c:v>86780.026515000005</c:v>
                </c:pt>
                <c:pt idx="10">
                  <c:v>60078.479894999997</c:v>
                </c:pt>
                <c:pt idx="11">
                  <c:v>66753.866549999992</c:v>
                </c:pt>
                <c:pt idx="12">
                  <c:v>303507.579914</c:v>
                </c:pt>
                <c:pt idx="13">
                  <c:v>194698.77743749999</c:v>
                </c:pt>
                <c:pt idx="14">
                  <c:v>65107.271175099995</c:v>
                </c:pt>
                <c:pt idx="15">
                  <c:v>106806.18647999999</c:v>
                </c:pt>
                <c:pt idx="16">
                  <c:v>20248.6728535</c:v>
                </c:pt>
                <c:pt idx="17">
                  <c:v>80104.639859999996</c:v>
                </c:pt>
              </c:numCache>
            </c:numRef>
          </c:xVal>
          <c:yVal>
            <c:numRef>
              <c:f>'business jets'!$I$3:$I$20</c:f>
              <c:numCache>
                <c:formatCode>0</c:formatCode>
                <c:ptCount val="18"/>
                <c:pt idx="0">
                  <c:v>88827.145089199999</c:v>
                </c:pt>
                <c:pt idx="1">
                  <c:v>73874.278981999989</c:v>
                </c:pt>
                <c:pt idx="2">
                  <c:v>47884.773605199996</c:v>
                </c:pt>
                <c:pt idx="3">
                  <c:v>88293.114156799988</c:v>
                </c:pt>
                <c:pt idx="4">
                  <c:v>54738.170570999995</c:v>
                </c:pt>
                <c:pt idx="5">
                  <c:v>57163.561055649996</c:v>
                </c:pt>
                <c:pt idx="6">
                  <c:v>29393.952570849997</c:v>
                </c:pt>
                <c:pt idx="7">
                  <c:v>32024.054912919994</c:v>
                </c:pt>
                <c:pt idx="8">
                  <c:v>48734.772839269994</c:v>
                </c:pt>
                <c:pt idx="9">
                  <c:v>53981.626750099997</c:v>
                </c:pt>
                <c:pt idx="10">
                  <c:v>31436.620887279998</c:v>
                </c:pt>
                <c:pt idx="11">
                  <c:v>34044.471940499992</c:v>
                </c:pt>
                <c:pt idx="12">
                  <c:v>172447.4885875</c:v>
                </c:pt>
                <c:pt idx="13">
                  <c:v>106040.74214356</c:v>
                </c:pt>
                <c:pt idx="14">
                  <c:v>40497.345707</c:v>
                </c:pt>
                <c:pt idx="15">
                  <c:v>59633.454117999994</c:v>
                </c:pt>
                <c:pt idx="16">
                  <c:v>10716.220710159998</c:v>
                </c:pt>
                <c:pt idx="17">
                  <c:v>47395.245250499989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AC0-4655-B340-8E82BB62A1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8836440"/>
        <c:axId val="1"/>
      </c:scatterChart>
      <c:valAx>
        <c:axId val="318836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Take-off weight (N)</a:t>
                </a:r>
              </a:p>
            </c:rich>
          </c:tx>
          <c:layout>
            <c:manualLayout>
              <c:xMode val="edge"/>
              <c:yMode val="edge"/>
              <c:x val="0.43154983231262761"/>
              <c:y val="0.947269524288603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Empty weight (N)</a:t>
                </a:r>
              </a:p>
            </c:rich>
          </c:tx>
          <c:layout>
            <c:manualLayout>
              <c:xMode val="edge"/>
              <c:yMode val="edge"/>
              <c:x val="1.4127381804547159E-2"/>
              <c:y val="0.393477690288713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836440"/>
        <c:crosses val="autoZero"/>
        <c:crossBetween val="midCat"/>
        <c:majorUnit val="40000"/>
        <c:minorUnit val="8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Aircraft empty weight vs. take-off weight 
</a:t>
            </a:r>
            <a:r>
              <a:rPr lang="en-US" sz="1600" b="1" u="sng" dirty="0">
                <a:solidFill>
                  <a:schemeClr val="tx1"/>
                </a:solidFill>
              </a:rPr>
              <a:t>business jet aircraft</a:t>
            </a:r>
          </a:p>
        </c:rich>
      </c:tx>
      <c:layout>
        <c:manualLayout>
          <c:xMode val="edge"/>
          <c:yMode val="edge"/>
          <c:x val="0.23313411344415286"/>
          <c:y val="2.05656772763292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560186289553785"/>
          <c:y val="0.21625710725444466"/>
          <c:w val="0.73776292928092546"/>
          <c:h val="0.61664793088487269"/>
        </c:manualLayout>
      </c:layout>
      <c:scatterChart>
        <c:scatterStyle val="lineMarker"/>
        <c:varyColors val="0"/>
        <c:ser>
          <c:idx val="0"/>
          <c:order val="0"/>
          <c:tx>
            <c:strRef>
              <c:f>'business jets'!$I$2</c:f>
              <c:strCache>
                <c:ptCount val="1"/>
                <c:pt idx="0">
                  <c:v>We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933173126086512"/>
                  <c:y val="0.44624220128221675"/>
                </c:manualLayout>
              </c:layout>
              <c:numFmt formatCode="General" sourceLinked="0"/>
              <c:spPr>
                <a:noFill/>
                <a:ln w="32050"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'business jets'!$H$3:$H$20</c:f>
              <c:numCache>
                <c:formatCode>0</c:formatCode>
                <c:ptCount val="18"/>
                <c:pt idx="0">
                  <c:v>185353.23612049999</c:v>
                </c:pt>
                <c:pt idx="1">
                  <c:v>127544.38768819999</c:v>
                </c:pt>
                <c:pt idx="2">
                  <c:v>83397.830609799988</c:v>
                </c:pt>
                <c:pt idx="3">
                  <c:v>172670.00147599998</c:v>
                </c:pt>
                <c:pt idx="4">
                  <c:v>101688.39004449999</c:v>
                </c:pt>
                <c:pt idx="5">
                  <c:v>113481.57313499998</c:v>
                </c:pt>
                <c:pt idx="6">
                  <c:v>52735.554574499991</c:v>
                </c:pt>
                <c:pt idx="7">
                  <c:v>59188.428340999999</c:v>
                </c:pt>
                <c:pt idx="8">
                  <c:v>89005.155399999989</c:v>
                </c:pt>
                <c:pt idx="9">
                  <c:v>86780.026515000005</c:v>
                </c:pt>
                <c:pt idx="10">
                  <c:v>60078.479894999997</c:v>
                </c:pt>
                <c:pt idx="11">
                  <c:v>66753.866549999992</c:v>
                </c:pt>
                <c:pt idx="12">
                  <c:v>303507.579914</c:v>
                </c:pt>
                <c:pt idx="13">
                  <c:v>194698.77743749999</c:v>
                </c:pt>
                <c:pt idx="14">
                  <c:v>65107.271175099995</c:v>
                </c:pt>
                <c:pt idx="15">
                  <c:v>106806.18647999999</c:v>
                </c:pt>
                <c:pt idx="16">
                  <c:v>20248.6728535</c:v>
                </c:pt>
                <c:pt idx="17">
                  <c:v>80104.639859999996</c:v>
                </c:pt>
              </c:numCache>
            </c:numRef>
          </c:xVal>
          <c:yVal>
            <c:numRef>
              <c:f>'business jets'!$I$3:$I$20</c:f>
              <c:numCache>
                <c:formatCode>0</c:formatCode>
                <c:ptCount val="18"/>
                <c:pt idx="0">
                  <c:v>88827.145089199999</c:v>
                </c:pt>
                <c:pt idx="1">
                  <c:v>73874.278981999989</c:v>
                </c:pt>
                <c:pt idx="2">
                  <c:v>47884.773605199996</c:v>
                </c:pt>
                <c:pt idx="3">
                  <c:v>88293.114156799988</c:v>
                </c:pt>
                <c:pt idx="4">
                  <c:v>54738.170570999995</c:v>
                </c:pt>
                <c:pt idx="5">
                  <c:v>57163.561055649996</c:v>
                </c:pt>
                <c:pt idx="6">
                  <c:v>29393.952570849997</c:v>
                </c:pt>
                <c:pt idx="7">
                  <c:v>32024.054912919994</c:v>
                </c:pt>
                <c:pt idx="8">
                  <c:v>48734.772839269994</c:v>
                </c:pt>
                <c:pt idx="9">
                  <c:v>53981.626750099997</c:v>
                </c:pt>
                <c:pt idx="10">
                  <c:v>31436.620887279998</c:v>
                </c:pt>
                <c:pt idx="11">
                  <c:v>34044.471940499992</c:v>
                </c:pt>
                <c:pt idx="12">
                  <c:v>172447.4885875</c:v>
                </c:pt>
                <c:pt idx="13">
                  <c:v>106040.74214356</c:v>
                </c:pt>
                <c:pt idx="14">
                  <c:v>40497.345707</c:v>
                </c:pt>
                <c:pt idx="15">
                  <c:v>59633.454117999994</c:v>
                </c:pt>
                <c:pt idx="16">
                  <c:v>10716.220710159998</c:v>
                </c:pt>
                <c:pt idx="17">
                  <c:v>47395.245250499989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66F-4C49-8FC8-6F134CF3D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8836440"/>
        <c:axId val="1"/>
      </c:scatterChart>
      <c:valAx>
        <c:axId val="318836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Take-off weight (N)</a:t>
                </a:r>
              </a:p>
            </c:rich>
          </c:tx>
          <c:layout>
            <c:manualLayout>
              <c:xMode val="edge"/>
              <c:yMode val="edge"/>
              <c:x val="0.43154983231262761"/>
              <c:y val="0.947269524288603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Empty weight (N)</a:t>
                </a:r>
              </a:p>
            </c:rich>
          </c:tx>
          <c:layout>
            <c:manualLayout>
              <c:xMode val="edge"/>
              <c:yMode val="edge"/>
              <c:x val="1.4127381804547159E-2"/>
              <c:y val="0.393477690288713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836440"/>
        <c:crosses val="autoZero"/>
        <c:crossBetween val="midCat"/>
        <c:majorUnit val="40000"/>
        <c:minorUnit val="8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Aircraft empty weight vs. take-off weight 
</a:t>
            </a:r>
            <a:r>
              <a:rPr lang="en-US" sz="1600" u="sng" dirty="0">
                <a:solidFill>
                  <a:schemeClr val="tx1"/>
                </a:solidFill>
              </a:rPr>
              <a:t>single engine propeller aircraft</a:t>
            </a:r>
          </a:p>
        </c:rich>
      </c:tx>
      <c:layout>
        <c:manualLayout>
          <c:xMode val="edge"/>
          <c:yMode val="edge"/>
          <c:x val="0.1778036599591718"/>
          <c:y val="2.41416569473031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281090257097974"/>
          <c:y val="0.2204301075268818"/>
          <c:w val="0.73314971257662676"/>
          <c:h val="0.6228470716018828"/>
        </c:manualLayout>
      </c:layout>
      <c:scatterChart>
        <c:scatterStyle val="lineMarker"/>
        <c:varyColors val="0"/>
        <c:ser>
          <c:idx val="0"/>
          <c:order val="0"/>
          <c:tx>
            <c:strRef>
              <c:f>'single engine propeller driven'!$I$1:$I$2</c:f>
              <c:strCache>
                <c:ptCount val="2"/>
                <c:pt idx="0">
                  <c:v>N</c:v>
                </c:pt>
                <c:pt idx="1">
                  <c:v>We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2188949965693091"/>
                  <c:y val="0.39928133824702244"/>
                </c:manualLayout>
              </c:layout>
              <c:numFmt formatCode="General" sourceLinked="0"/>
              <c:spPr>
                <a:noFill/>
                <a:ln w="34334"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'single engine propeller driven'!$H$3:$H$34</c:f>
              <c:numCache>
                <c:formatCode>0</c:formatCode>
                <c:ptCount val="32"/>
                <c:pt idx="0">
                  <c:v>12238.2088675</c:v>
                </c:pt>
                <c:pt idx="1">
                  <c:v>16020.927971999998</c:v>
                </c:pt>
                <c:pt idx="2">
                  <c:v>15130.876417999998</c:v>
                </c:pt>
                <c:pt idx="3">
                  <c:v>17133.492414499997</c:v>
                </c:pt>
                <c:pt idx="4">
                  <c:v>7454.1817647499993</c:v>
                </c:pt>
                <c:pt idx="5">
                  <c:v>7431.9304758999997</c:v>
                </c:pt>
                <c:pt idx="6">
                  <c:v>10680.618647999998</c:v>
                </c:pt>
                <c:pt idx="7">
                  <c:v>13795.799086999999</c:v>
                </c:pt>
                <c:pt idx="8">
                  <c:v>14908.363529499999</c:v>
                </c:pt>
                <c:pt idx="9">
                  <c:v>16910.979525999996</c:v>
                </c:pt>
                <c:pt idx="10">
                  <c:v>16910.979525999996</c:v>
                </c:pt>
                <c:pt idx="11">
                  <c:v>17801.031079999997</c:v>
                </c:pt>
                <c:pt idx="12">
                  <c:v>34489.497717499995</c:v>
                </c:pt>
                <c:pt idx="13">
                  <c:v>10346.84931525</c:v>
                </c:pt>
                <c:pt idx="14">
                  <c:v>12238.2088675</c:v>
                </c:pt>
                <c:pt idx="15">
                  <c:v>16020.927971999998</c:v>
                </c:pt>
                <c:pt idx="16">
                  <c:v>8900.5155399999985</c:v>
                </c:pt>
                <c:pt idx="17">
                  <c:v>7787.9510974999994</c:v>
                </c:pt>
                <c:pt idx="18">
                  <c:v>22696.314627</c:v>
                </c:pt>
                <c:pt idx="19">
                  <c:v>35602.062159999994</c:v>
                </c:pt>
                <c:pt idx="20">
                  <c:v>8241.8773900399992</c:v>
                </c:pt>
                <c:pt idx="21">
                  <c:v>11971.193401299999</c:v>
                </c:pt>
                <c:pt idx="22">
                  <c:v>9514.6511122599986</c:v>
                </c:pt>
                <c:pt idx="23">
                  <c:v>7062.5590809899995</c:v>
                </c:pt>
                <c:pt idx="24">
                  <c:v>12193.7062898</c:v>
                </c:pt>
                <c:pt idx="25">
                  <c:v>12905.747533</c:v>
                </c:pt>
                <c:pt idx="26">
                  <c:v>51507.283429979994</c:v>
                </c:pt>
                <c:pt idx="27">
                  <c:v>8455.4897629999978</c:v>
                </c:pt>
                <c:pt idx="28">
                  <c:v>9714.9127119099994</c:v>
                </c:pt>
                <c:pt idx="29">
                  <c:v>10391.351892950001</c:v>
                </c:pt>
                <c:pt idx="30">
                  <c:v>21583.750184499997</c:v>
                </c:pt>
                <c:pt idx="31">
                  <c:v>8086.1183680899985</c:v>
                </c:pt>
              </c:numCache>
            </c:numRef>
          </c:xVal>
          <c:yVal>
            <c:numRef>
              <c:f>'single engine propeller driven'!$I$3:$I$34</c:f>
              <c:numCache>
                <c:formatCode>0</c:formatCode>
                <c:ptCount val="32"/>
                <c:pt idx="0">
                  <c:v>7538.736662379999</c:v>
                </c:pt>
                <c:pt idx="1">
                  <c:v>9768.3158051499995</c:v>
                </c:pt>
                <c:pt idx="2">
                  <c:v>9372.2428636199984</c:v>
                </c:pt>
                <c:pt idx="3">
                  <c:v>10404.70266626</c:v>
                </c:pt>
                <c:pt idx="4">
                  <c:v>4895.283547</c:v>
                </c:pt>
                <c:pt idx="5">
                  <c:v>4948.6866402399992</c:v>
                </c:pt>
                <c:pt idx="6">
                  <c:v>6350.5178377899992</c:v>
                </c:pt>
                <c:pt idx="7">
                  <c:v>7819.102901889999</c:v>
                </c:pt>
                <c:pt idx="8">
                  <c:v>7565.438208999999</c:v>
                </c:pt>
                <c:pt idx="9">
                  <c:v>9447.897245709999</c:v>
                </c:pt>
                <c:pt idx="10">
                  <c:v>9581.4049788099983</c:v>
                </c:pt>
                <c:pt idx="11">
                  <c:v>10796.325350019999</c:v>
                </c:pt>
                <c:pt idx="12">
                  <c:v>15064.122551449997</c:v>
                </c:pt>
                <c:pt idx="13">
                  <c:v>5998.94747396</c:v>
                </c:pt>
                <c:pt idx="14">
                  <c:v>7285.071969489999</c:v>
                </c:pt>
                <c:pt idx="15">
                  <c:v>8611.2487849499994</c:v>
                </c:pt>
                <c:pt idx="16">
                  <c:v>4939.7861246999992</c:v>
                </c:pt>
                <c:pt idx="17">
                  <c:v>4138.7397260999996</c:v>
                </c:pt>
                <c:pt idx="18">
                  <c:v>12683.234644499998</c:v>
                </c:pt>
                <c:pt idx="19">
                  <c:v>18548.674385359998</c:v>
                </c:pt>
                <c:pt idx="20">
                  <c:v>5006.5399912499997</c:v>
                </c:pt>
                <c:pt idx="21">
                  <c:v>7093.7108853799991</c:v>
                </c:pt>
                <c:pt idx="22">
                  <c:v>7160.4647519299988</c:v>
                </c:pt>
                <c:pt idx="23">
                  <c:v>5589.5237591199993</c:v>
                </c:pt>
                <c:pt idx="24">
                  <c:v>7298.4227427999995</c:v>
                </c:pt>
                <c:pt idx="25">
                  <c:v>8010.4639859999988</c:v>
                </c:pt>
                <c:pt idx="26">
                  <c:v>32375.625276749997</c:v>
                </c:pt>
                <c:pt idx="27">
                  <c:v>4850.7809692999999</c:v>
                </c:pt>
                <c:pt idx="28">
                  <c:v>5883.2407719399989</c:v>
                </c:pt>
                <c:pt idx="29">
                  <c:v>6079.0521138200002</c:v>
                </c:pt>
                <c:pt idx="30">
                  <c:v>11948.942112449999</c:v>
                </c:pt>
                <c:pt idx="31">
                  <c:v>5006.5399912499997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27A-4C46-AE01-70761D6103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8376656"/>
        <c:axId val="1"/>
      </c:scatterChart>
      <c:valAx>
        <c:axId val="31837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Take-off weight (N)</a:t>
                </a:r>
              </a:p>
            </c:rich>
          </c:tx>
          <c:layout>
            <c:manualLayout>
              <c:xMode val="edge"/>
              <c:yMode val="edge"/>
              <c:x val="0.37587252114319042"/>
              <c:y val="0.945304500156152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Empty weight (N)</a:t>
                </a:r>
              </a:p>
            </c:rich>
          </c:tx>
          <c:layout>
            <c:manualLayout>
              <c:xMode val="edge"/>
              <c:yMode val="edge"/>
              <c:x val="1.8425457363735239E-2"/>
              <c:y val="0.384408505822999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376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Effect of regression method</a:t>
            </a:r>
          </a:p>
        </c:rich>
      </c:tx>
      <c:layout>
        <c:manualLayout>
          <c:xMode val="edge"/>
          <c:yMode val="edge"/>
          <c:x val="0.2289043139306989"/>
          <c:y val="3.04876210717141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36786364045253"/>
          <c:y val="0.14442013129102854"/>
          <c:w val="0.77767927736264331"/>
          <c:h val="0.7002188183807442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analysis!$E$2</c:f>
              <c:strCache>
                <c:ptCount val="1"/>
                <c:pt idx="0">
                  <c:v>We SE</c:v>
                </c:pt>
              </c:strCache>
            </c:strRef>
          </c:tx>
          <c:spPr>
            <a:ln w="19050" cap="rnd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analysis!$E$3:$E$44</c:f>
              <c:numCache>
                <c:formatCode>0</c:formatCode>
                <c:ptCount val="42"/>
                <c:pt idx="0">
                  <c:v>486.68</c:v>
                </c:pt>
                <c:pt idx="1">
                  <c:v>3227.68</c:v>
                </c:pt>
                <c:pt idx="2">
                  <c:v>5968.68</c:v>
                </c:pt>
                <c:pt idx="3">
                  <c:v>8709.68</c:v>
                </c:pt>
                <c:pt idx="4">
                  <c:v>11450.68</c:v>
                </c:pt>
                <c:pt idx="5">
                  <c:v>14191.68</c:v>
                </c:pt>
                <c:pt idx="6">
                  <c:v>16932.68</c:v>
                </c:pt>
                <c:pt idx="7">
                  <c:v>19673.68</c:v>
                </c:pt>
                <c:pt idx="8">
                  <c:v>22414.68</c:v>
                </c:pt>
                <c:pt idx="9">
                  <c:v>25155.68</c:v>
                </c:pt>
                <c:pt idx="10">
                  <c:v>27896.68</c:v>
                </c:pt>
                <c:pt idx="11">
                  <c:v>30637.68</c:v>
                </c:pt>
                <c:pt idx="12">
                  <c:v>33378.68</c:v>
                </c:pt>
                <c:pt idx="13">
                  <c:v>36119.68</c:v>
                </c:pt>
                <c:pt idx="14">
                  <c:v>38860.68</c:v>
                </c:pt>
                <c:pt idx="15">
                  <c:v>41601.68</c:v>
                </c:pt>
                <c:pt idx="16">
                  <c:v>44342.68</c:v>
                </c:pt>
                <c:pt idx="17">
                  <c:v>47083.68</c:v>
                </c:pt>
                <c:pt idx="18">
                  <c:v>49824.68</c:v>
                </c:pt>
                <c:pt idx="19">
                  <c:v>52565.68</c:v>
                </c:pt>
                <c:pt idx="20">
                  <c:v>55306.68</c:v>
                </c:pt>
                <c:pt idx="21">
                  <c:v>58047.68</c:v>
                </c:pt>
                <c:pt idx="22">
                  <c:v>60788.68</c:v>
                </c:pt>
                <c:pt idx="23">
                  <c:v>63529.68</c:v>
                </c:pt>
                <c:pt idx="24">
                  <c:v>66270.679999999993</c:v>
                </c:pt>
                <c:pt idx="25">
                  <c:v>69011.679999999993</c:v>
                </c:pt>
                <c:pt idx="26">
                  <c:v>71752.679999999993</c:v>
                </c:pt>
                <c:pt idx="27">
                  <c:v>74493.679999999993</c:v>
                </c:pt>
                <c:pt idx="28">
                  <c:v>77234.679999999993</c:v>
                </c:pt>
                <c:pt idx="29">
                  <c:v>79975.679999999993</c:v>
                </c:pt>
                <c:pt idx="30">
                  <c:v>82716.679999999993</c:v>
                </c:pt>
                <c:pt idx="31">
                  <c:v>85457.68</c:v>
                </c:pt>
                <c:pt idx="32">
                  <c:v>88198.68</c:v>
                </c:pt>
                <c:pt idx="33">
                  <c:v>90939.68</c:v>
                </c:pt>
                <c:pt idx="34">
                  <c:v>93680.68</c:v>
                </c:pt>
                <c:pt idx="35">
                  <c:v>96421.68</c:v>
                </c:pt>
                <c:pt idx="36">
                  <c:v>99162.68</c:v>
                </c:pt>
                <c:pt idx="37">
                  <c:v>101903.67999999999</c:v>
                </c:pt>
                <c:pt idx="38">
                  <c:v>104644.68</c:v>
                </c:pt>
                <c:pt idx="39">
                  <c:v>107385.68</c:v>
                </c:pt>
                <c:pt idx="40">
                  <c:v>110126.68</c:v>
                </c:pt>
                <c:pt idx="41">
                  <c:v>112867.68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ED2-4CD6-B7FC-6D37AECFA683}"/>
            </c:ext>
          </c:extLst>
        </c:ser>
        <c:ser>
          <c:idx val="1"/>
          <c:order val="1"/>
          <c:tx>
            <c:strRef>
              <c:f>analysis!$F$2</c:f>
              <c:strCache>
                <c:ptCount val="1"/>
                <c:pt idx="0">
                  <c:v>We SE log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analysis!$F$3:$F$44</c:f>
              <c:numCache>
                <c:formatCode>0</c:formatCode>
                <c:ptCount val="42"/>
                <c:pt idx="1">
                  <c:v>3238.9442793262797</c:v>
                </c:pt>
                <c:pt idx="2">
                  <c:v>6026.918023818801</c:v>
                </c:pt>
                <c:pt idx="3">
                  <c:v>8666.7222502209897</c:v>
                </c:pt>
                <c:pt idx="4">
                  <c:v>11214.685321288542</c:v>
                </c:pt>
                <c:pt idx="5">
                  <c:v>13696.464047187117</c:v>
                </c:pt>
                <c:pt idx="6">
                  <c:v>16126.743788304142</c:v>
                </c:pt>
                <c:pt idx="7">
                  <c:v>18515.016367782377</c:v>
                </c:pt>
                <c:pt idx="8">
                  <c:v>20867.907338124733</c:v>
                </c:pt>
                <c:pt idx="9">
                  <c:v>23190.295381709813</c:v>
                </c:pt>
                <c:pt idx="10">
                  <c:v>25485.917295788884</c:v>
                </c:pt>
                <c:pt idx="11">
                  <c:v>27757.723369717056</c:v>
                </c:pt>
                <c:pt idx="12">
                  <c:v>30008.09968347316</c:v>
                </c:pt>
                <c:pt idx="13">
                  <c:v>32239.014184064374</c:v>
                </c:pt>
                <c:pt idx="14">
                  <c:v>34452.116564814445</c:v>
                </c:pt>
                <c:pt idx="15">
                  <c:v>36648.808830943941</c:v>
                </c:pt>
                <c:pt idx="16">
                  <c:v>38830.296543936012</c:v>
                </c:pt>
                <c:pt idx="17">
                  <c:v>40997.626916254594</c:v>
                </c:pt>
                <c:pt idx="18">
                  <c:v>43151.71770808634</c:v>
                </c:pt>
                <c:pt idx="19">
                  <c:v>45293.379535893444</c:v>
                </c:pt>
                <c:pt idx="20">
                  <c:v>47423.333363269659</c:v>
                </c:pt>
                <c:pt idx="21">
                  <c:v>49542.224403824286</c:v>
                </c:pt>
                <c:pt idx="22">
                  <c:v>51650.633308184646</c:v>
                </c:pt>
                <c:pt idx="23">
                  <c:v>53749.085265150687</c:v>
                </c:pt>
                <c:pt idx="24">
                  <c:v>55838.057479795512</c:v>
                </c:pt>
                <c:pt idx="25">
                  <c:v>57917.985373588868</c:v>
                </c:pt>
                <c:pt idx="26">
                  <c:v>59989.267767367681</c:v>
                </c:pt>
                <c:pt idx="27">
                  <c:v>62052.271246749442</c:v>
                </c:pt>
                <c:pt idx="28">
                  <c:v>64107.333864470347</c:v>
                </c:pt>
                <c:pt idx="29">
                  <c:v>66154.768300457436</c:v>
                </c:pt>
                <c:pt idx="30">
                  <c:v>68194.864575024418</c:v>
                </c:pt>
                <c:pt idx="31">
                  <c:v>70227.892391181173</c:v>
                </c:pt>
                <c:pt idx="32">
                  <c:v>72254.103167083798</c:v>
                </c:pt>
                <c:pt idx="33">
                  <c:v>74273.73180802181</c:v>
                </c:pt>
                <c:pt idx="34">
                  <c:v>76286.998258200867</c:v>
                </c:pt>
                <c:pt idx="35">
                  <c:v>78294.108865361806</c:v>
                </c:pt>
                <c:pt idx="36">
                  <c:v>80295.257585506537</c:v>
                </c:pt>
                <c:pt idx="37">
                  <c:v>82290.627050392781</c:v>
                </c:pt>
                <c:pt idx="38">
                  <c:v>84280.38951671122</c:v>
                </c:pt>
                <c:pt idx="39">
                  <c:v>86264.707712829142</c:v>
                </c:pt>
                <c:pt idx="40">
                  <c:v>88243.735596497791</c:v>
                </c:pt>
                <c:pt idx="41">
                  <c:v>90217.619034876974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ED2-4CD6-B7FC-6D37AECFA683}"/>
            </c:ext>
          </c:extLst>
        </c:ser>
        <c:ser>
          <c:idx val="2"/>
          <c:order val="2"/>
          <c:tx>
            <c:strRef>
              <c:f>analysis!$G$2</c:f>
              <c:strCache>
                <c:ptCount val="1"/>
                <c:pt idx="0">
                  <c:v>We BJ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analysis!$G$3:$G$44</c:f>
              <c:numCache>
                <c:formatCode>0</c:formatCode>
                <c:ptCount val="42"/>
                <c:pt idx="0">
                  <c:v>579.96</c:v>
                </c:pt>
                <c:pt idx="1">
                  <c:v>3288.46</c:v>
                </c:pt>
                <c:pt idx="2">
                  <c:v>5996.96</c:v>
                </c:pt>
                <c:pt idx="3">
                  <c:v>8705.4599999999991</c:v>
                </c:pt>
                <c:pt idx="4">
                  <c:v>11413.96</c:v>
                </c:pt>
                <c:pt idx="5">
                  <c:v>14122.46</c:v>
                </c:pt>
                <c:pt idx="6">
                  <c:v>16830.96</c:v>
                </c:pt>
                <c:pt idx="7">
                  <c:v>19539.46</c:v>
                </c:pt>
                <c:pt idx="8">
                  <c:v>22247.96</c:v>
                </c:pt>
                <c:pt idx="9">
                  <c:v>24956.459999999995</c:v>
                </c:pt>
                <c:pt idx="10">
                  <c:v>27664.959999999995</c:v>
                </c:pt>
                <c:pt idx="11">
                  <c:v>30373.459999999995</c:v>
                </c:pt>
                <c:pt idx="12">
                  <c:v>33081.96</c:v>
                </c:pt>
                <c:pt idx="13">
                  <c:v>35790.46</c:v>
                </c:pt>
                <c:pt idx="14">
                  <c:v>38498.959999999999</c:v>
                </c:pt>
                <c:pt idx="15">
                  <c:v>41207.46</c:v>
                </c:pt>
                <c:pt idx="16">
                  <c:v>43915.96</c:v>
                </c:pt>
                <c:pt idx="17">
                  <c:v>46624.46</c:v>
                </c:pt>
                <c:pt idx="18">
                  <c:v>49332.959999999992</c:v>
                </c:pt>
                <c:pt idx="19">
                  <c:v>52041.459999999992</c:v>
                </c:pt>
                <c:pt idx="20">
                  <c:v>54749.959999999992</c:v>
                </c:pt>
                <c:pt idx="21">
                  <c:v>57458.459999999992</c:v>
                </c:pt>
                <c:pt idx="22">
                  <c:v>60166.959999999992</c:v>
                </c:pt>
                <c:pt idx="23">
                  <c:v>62875.459999999992</c:v>
                </c:pt>
                <c:pt idx="24">
                  <c:v>65583.959999999992</c:v>
                </c:pt>
                <c:pt idx="25">
                  <c:v>68292.460000000006</c:v>
                </c:pt>
                <c:pt idx="26">
                  <c:v>71000.960000000006</c:v>
                </c:pt>
                <c:pt idx="27">
                  <c:v>73709.460000000006</c:v>
                </c:pt>
                <c:pt idx="28">
                  <c:v>76417.960000000006</c:v>
                </c:pt>
                <c:pt idx="29">
                  <c:v>79126.460000000006</c:v>
                </c:pt>
                <c:pt idx="30">
                  <c:v>81834.960000000006</c:v>
                </c:pt>
                <c:pt idx="31">
                  <c:v>84543.46</c:v>
                </c:pt>
                <c:pt idx="32">
                  <c:v>87251.96</c:v>
                </c:pt>
                <c:pt idx="33">
                  <c:v>89960.46</c:v>
                </c:pt>
                <c:pt idx="34">
                  <c:v>92668.96</c:v>
                </c:pt>
                <c:pt idx="35">
                  <c:v>95377.46</c:v>
                </c:pt>
                <c:pt idx="36">
                  <c:v>98085.959999999992</c:v>
                </c:pt>
                <c:pt idx="37">
                  <c:v>100794.45999999999</c:v>
                </c:pt>
                <c:pt idx="38">
                  <c:v>103502.95999999999</c:v>
                </c:pt>
                <c:pt idx="39">
                  <c:v>106211.45999999999</c:v>
                </c:pt>
                <c:pt idx="40">
                  <c:v>108919.95999999999</c:v>
                </c:pt>
                <c:pt idx="41">
                  <c:v>111628.45999999999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ED2-4CD6-B7FC-6D37AECFA683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We BJ log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lgDashDot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analysis!$H$3:$H$44</c:f>
              <c:numCache>
                <c:formatCode>0</c:formatCode>
                <c:ptCount val="42"/>
                <c:pt idx="1">
                  <c:v>2735.4334314325242</c:v>
                </c:pt>
                <c:pt idx="2">
                  <c:v>5478.8528878462612</c:v>
                </c:pt>
                <c:pt idx="3">
                  <c:v>8225.2947239770947</c:v>
                </c:pt>
                <c:pt idx="4">
                  <c:v>10973.701140641986</c:v>
                </c:pt>
                <c:pt idx="5">
                  <c:v>13723.5693308016</c:v>
                </c:pt>
                <c:pt idx="6">
                  <c:v>16474.602976628918</c:v>
                </c:pt>
                <c:pt idx="7">
                  <c:v>19226.606193976491</c:v>
                </c:pt>
                <c:pt idx="8">
                  <c:v>21979.43970922448</c:v>
                </c:pt>
                <c:pt idx="9">
                  <c:v>24732.999355372671</c:v>
                </c:pt>
                <c:pt idx="10">
                  <c:v>27487.20425641815</c:v>
                </c:pt>
                <c:pt idx="11">
                  <c:v>30241.989787709004</c:v>
                </c:pt>
                <c:pt idx="12">
                  <c:v>32997.3031174641</c:v>
                </c:pt>
                <c:pt idx="13">
                  <c:v>35753.100244450499</c:v>
                </c:pt>
                <c:pt idx="14">
                  <c:v>38509.343952188719</c:v>
                </c:pt>
                <c:pt idx="15">
                  <c:v>41266.002350370341</c:v>
                </c:pt>
                <c:pt idx="16">
                  <c:v>44023.047806746748</c:v>
                </c:pt>
                <c:pt idx="17">
                  <c:v>46780.456146932149</c:v>
                </c:pt>
                <c:pt idx="18">
                  <c:v>49538.206043024904</c:v>
                </c:pt>
                <c:pt idx="19">
                  <c:v>52296.278538424493</c:v>
                </c:pt>
                <c:pt idx="20">
                  <c:v>55054.656672902383</c:v>
                </c:pt>
                <c:pt idx="21">
                  <c:v>57813.325182795983</c:v>
                </c:pt>
                <c:pt idx="22">
                  <c:v>60572.270258404846</c:v>
                </c:pt>
                <c:pt idx="23">
                  <c:v>63331.479345556705</c:v>
                </c:pt>
                <c:pt idx="24">
                  <c:v>66090.940981729436</c:v>
                </c:pt>
                <c:pt idx="25">
                  <c:v>68850.644659514597</c:v>
                </c:pt>
                <c:pt idx="26">
                  <c:v>71610.580711949646</c:v>
                </c:pt>
                <c:pt idx="27">
                  <c:v>74370.740215504804</c:v>
                </c:pt>
                <c:pt idx="28">
                  <c:v>77131.114907454175</c:v>
                </c:pt>
                <c:pt idx="29">
                  <c:v>79891.697115059069</c:v>
                </c:pt>
                <c:pt idx="30">
                  <c:v>82652.479694523383</c:v>
                </c:pt>
                <c:pt idx="31">
                  <c:v>85413.455978093698</c:v>
                </c:pt>
                <c:pt idx="32">
                  <c:v>88174.619727987942</c:v>
                </c:pt>
                <c:pt idx="33">
                  <c:v>90935.965096084896</c:v>
                </c:pt>
                <c:pt idx="34">
                  <c:v>93697.486588500557</c:v>
                </c:pt>
                <c:pt idx="35">
                  <c:v>96459.179034334971</c:v>
                </c:pt>
                <c:pt idx="36">
                  <c:v>99221.037557990945</c:v>
                </c:pt>
                <c:pt idx="37">
                  <c:v>101983.05755456687</c:v>
                </c:pt>
                <c:pt idx="38">
                  <c:v>104745.23466791508</c:v>
                </c:pt>
                <c:pt idx="39">
                  <c:v>107507.56477100427</c:v>
                </c:pt>
                <c:pt idx="40">
                  <c:v>110270.04394830058</c:v>
                </c:pt>
                <c:pt idx="41">
                  <c:v>113032.66847990888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ED2-4CD6-B7FC-6D37AECFA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359024"/>
        <c:axId val="1"/>
      </c:scatterChart>
      <c:valAx>
        <c:axId val="319359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Take-off weight (N)</a:t>
                </a:r>
              </a:p>
            </c:rich>
          </c:tx>
          <c:layout>
            <c:manualLayout>
              <c:xMode val="edge"/>
              <c:yMode val="edge"/>
              <c:x val="0.37031488832490977"/>
              <c:y val="0.921225410204006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Empty eight (N)</a:t>
                </a:r>
              </a:p>
            </c:rich>
          </c:tx>
          <c:layout>
            <c:manualLayout>
              <c:xMode val="edge"/>
              <c:yMode val="edge"/>
              <c:x val="1.6491760843944093E-2"/>
              <c:y val="0.382932133483314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359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5945592956900392"/>
          <c:y val="0.63892654006261085"/>
          <c:w val="0.20133470943798307"/>
          <c:h val="0.184637919198236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empty weight fraction vs. take-off weight</a:t>
            </a:r>
          </a:p>
        </c:rich>
      </c:tx>
      <c:layout>
        <c:manualLayout>
          <c:xMode val="edge"/>
          <c:yMode val="edge"/>
          <c:x val="0.14516460913561346"/>
          <c:y val="2.678040672792144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21418020679469"/>
          <c:y val="0.15533980582524279"/>
          <c:w val="0.75537694442471204"/>
          <c:h val="0.6723300970873790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analysis!$I$2</c:f>
              <c:strCache>
                <c:ptCount val="1"/>
                <c:pt idx="0">
                  <c:v>We 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analysis!$I$3:$I$44</c:f>
              <c:numCache>
                <c:formatCode>General</c:formatCode>
                <c:ptCount val="42"/>
                <c:pt idx="2" formatCode="0.00">
                  <c:v>0.59686800000000007</c:v>
                </c:pt>
                <c:pt idx="3" formatCode="0.00">
                  <c:v>0.58064533333333335</c:v>
                </c:pt>
                <c:pt idx="4" formatCode="0.00">
                  <c:v>0.57253399999999999</c:v>
                </c:pt>
                <c:pt idx="5" formatCode="0.00">
                  <c:v>0.56766720000000004</c:v>
                </c:pt>
                <c:pt idx="6" formatCode="0.00">
                  <c:v>0.56442266666666663</c:v>
                </c:pt>
                <c:pt idx="7" formatCode="0.00">
                  <c:v>0.56210514285714286</c:v>
                </c:pt>
                <c:pt idx="8" formatCode="0.00">
                  <c:v>0.56036700000000006</c:v>
                </c:pt>
                <c:pt idx="9" formatCode="0.00">
                  <c:v>0.55901511111111113</c:v>
                </c:pt>
                <c:pt idx="10" formatCode="0.00">
                  <c:v>0.55793360000000003</c:v>
                </c:pt>
                <c:pt idx="11" formatCode="0.00">
                  <c:v>0.55704872727272725</c:v>
                </c:pt>
                <c:pt idx="12" formatCode="0.00">
                  <c:v>0.55631133333333338</c:v>
                </c:pt>
                <c:pt idx="13" formatCode="0.00">
                  <c:v>0.55568738461538458</c:v>
                </c:pt>
                <c:pt idx="14" formatCode="0.00">
                  <c:v>0.55515257142857144</c:v>
                </c:pt>
                <c:pt idx="15" formatCode="0.00">
                  <c:v>0.55468906666666662</c:v>
                </c:pt>
                <c:pt idx="16" formatCode="0.00">
                  <c:v>0.55428350000000004</c:v>
                </c:pt>
                <c:pt idx="17" formatCode="0.00">
                  <c:v>0.55392564705882352</c:v>
                </c:pt>
                <c:pt idx="18" formatCode="0.00">
                  <c:v>0.55360755555555552</c:v>
                </c:pt>
                <c:pt idx="19" formatCode="0.00">
                  <c:v>0.55332294736842103</c:v>
                </c:pt>
                <c:pt idx="20" formatCode="0.00">
                  <c:v>0.55306679999999997</c:v>
                </c:pt>
                <c:pt idx="21" formatCode="0.00">
                  <c:v>0.55283504761904767</c:v>
                </c:pt>
                <c:pt idx="22" formatCode="0.00">
                  <c:v>0.55262436363636369</c:v>
                </c:pt>
                <c:pt idx="23" formatCode="0.00">
                  <c:v>0.55243200000000003</c:v>
                </c:pt>
                <c:pt idx="24" formatCode="0.00">
                  <c:v>0.55225566666666659</c:v>
                </c:pt>
                <c:pt idx="25" formatCode="0.00">
                  <c:v>0.55209343999999994</c:v>
                </c:pt>
                <c:pt idx="26" formatCode="0.00">
                  <c:v>0.55194369230769225</c:v>
                </c:pt>
                <c:pt idx="27" formatCode="0.00">
                  <c:v>0.55180503703703698</c:v>
                </c:pt>
                <c:pt idx="28" formatCode="0.00">
                  <c:v>0.55167628571428562</c:v>
                </c:pt>
                <c:pt idx="29" formatCode="0.00">
                  <c:v>0.55155641379310338</c:v>
                </c:pt>
                <c:pt idx="30" formatCode="0.00">
                  <c:v>0.55144453333333332</c:v>
                </c:pt>
                <c:pt idx="31" formatCode="0.00">
                  <c:v>0.55133987096774184</c:v>
                </c:pt>
                <c:pt idx="32" formatCode="0.00">
                  <c:v>0.55124174999999997</c:v>
                </c:pt>
                <c:pt idx="33" formatCode="0.00">
                  <c:v>0.55114957575757573</c:v>
                </c:pt>
                <c:pt idx="34" formatCode="0.00">
                  <c:v>0.55106282352941172</c:v>
                </c:pt>
                <c:pt idx="35" formatCode="0.00">
                  <c:v>0.5509810285714285</c:v>
                </c:pt>
                <c:pt idx="36" formatCode="0.00">
                  <c:v>0.55090377777777777</c:v>
                </c:pt>
                <c:pt idx="37" formatCode="0.00">
                  <c:v>0.55083070270270262</c:v>
                </c:pt>
                <c:pt idx="38" formatCode="0.00">
                  <c:v>0.55076147368421047</c:v>
                </c:pt>
                <c:pt idx="39" formatCode="0.00">
                  <c:v>0.55069579487179487</c:v>
                </c:pt>
                <c:pt idx="40" formatCode="0.00">
                  <c:v>0.55063339999999994</c:v>
                </c:pt>
                <c:pt idx="41" formatCode="0.00">
                  <c:v>0.55057404878048777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A0-45E8-8CE7-72E029110E6E}"/>
            </c:ext>
          </c:extLst>
        </c:ser>
        <c:ser>
          <c:idx val="1"/>
          <c:order val="1"/>
          <c:tx>
            <c:strRef>
              <c:f>analysis!$J$2</c:f>
              <c:strCache>
                <c:ptCount val="1"/>
                <c:pt idx="0">
                  <c:v>We SE log</c:v>
                </c:pt>
              </c:strCache>
            </c:strRef>
          </c:tx>
          <c:spPr>
            <a:ln w="25400" cap="rnd">
              <a:solidFill>
                <a:srgbClr val="FF0000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analysis!$J$3:$J$44</c:f>
              <c:numCache>
                <c:formatCode>General</c:formatCode>
                <c:ptCount val="42"/>
                <c:pt idx="2" formatCode="0.00">
                  <c:v>0.60269180238188014</c:v>
                </c:pt>
                <c:pt idx="3" formatCode="0.00">
                  <c:v>0.57778148334806601</c:v>
                </c:pt>
                <c:pt idx="4" formatCode="0.00">
                  <c:v>0.56073426606442711</c:v>
                </c:pt>
                <c:pt idx="5" formatCode="0.00">
                  <c:v>0.54785856188748472</c:v>
                </c:pt>
                <c:pt idx="6" formatCode="0.00">
                  <c:v>0.53755812627680477</c:v>
                </c:pt>
                <c:pt idx="7" formatCode="0.00">
                  <c:v>0.52900046765092501</c:v>
                </c:pt>
                <c:pt idx="8" formatCode="0.00">
                  <c:v>0.52169768345311829</c:v>
                </c:pt>
                <c:pt idx="9" formatCode="0.00">
                  <c:v>0.51533989737132924</c:v>
                </c:pt>
                <c:pt idx="10" formatCode="0.00">
                  <c:v>0.50971834591577769</c:v>
                </c:pt>
                <c:pt idx="11" formatCode="0.00">
                  <c:v>0.50468587944940102</c:v>
                </c:pt>
                <c:pt idx="12" formatCode="0.00">
                  <c:v>0.5001349947245527</c:v>
                </c:pt>
                <c:pt idx="13" formatCode="0.00">
                  <c:v>0.49598483360099038</c:v>
                </c:pt>
                <c:pt idx="14" formatCode="0.00">
                  <c:v>0.49217309378306351</c:v>
                </c:pt>
                <c:pt idx="15" formatCode="0.00">
                  <c:v>0.48865078441258586</c:v>
                </c:pt>
                <c:pt idx="16" formatCode="0.00">
                  <c:v>0.48537870679920014</c:v>
                </c:pt>
                <c:pt idx="17" formatCode="0.00">
                  <c:v>0.4823250225441717</c:v>
                </c:pt>
                <c:pt idx="18" formatCode="0.00">
                  <c:v>0.47946353008984821</c:v>
                </c:pt>
                <c:pt idx="19" formatCode="0.00">
                  <c:v>0.47677241616729943</c:v>
                </c:pt>
                <c:pt idx="20" formatCode="0.00">
                  <c:v>0.4742333336326966</c:v>
                </c:pt>
                <c:pt idx="21" formatCode="0.00">
                  <c:v>0.47183070860785037</c:v>
                </c:pt>
                <c:pt idx="22" formatCode="0.00">
                  <c:v>0.46955121189258769</c:v>
                </c:pt>
                <c:pt idx="23" formatCode="0.00">
                  <c:v>0.46738335013174509</c:v>
                </c:pt>
                <c:pt idx="24" formatCode="0.00">
                  <c:v>0.46531714566496263</c:v>
                </c:pt>
                <c:pt idx="25" formatCode="0.00">
                  <c:v>0.46334388298871093</c:v>
                </c:pt>
                <c:pt idx="26" formatCode="0.00">
                  <c:v>0.46145590590282831</c:v>
                </c:pt>
                <c:pt idx="27" formatCode="0.00">
                  <c:v>0.45964645367962548</c:v>
                </c:pt>
                <c:pt idx="28" formatCode="0.00">
                  <c:v>0.45790952760335962</c:v>
                </c:pt>
                <c:pt idx="29" formatCode="0.00">
                  <c:v>0.45623978138246507</c:v>
                </c:pt>
                <c:pt idx="30" formatCode="0.00">
                  <c:v>0.45463243050016278</c:v>
                </c:pt>
                <c:pt idx="31" formatCode="0.00">
                  <c:v>0.45308317671729786</c:v>
                </c:pt>
                <c:pt idx="32" formatCode="0.00">
                  <c:v>0.45158814479427373</c:v>
                </c:pt>
                <c:pt idx="33" formatCode="0.00">
                  <c:v>0.45014382913952611</c:v>
                </c:pt>
                <c:pt idx="34" formatCode="0.00">
                  <c:v>0.44874704857765219</c:v>
                </c:pt>
                <c:pt idx="35" formatCode="0.00">
                  <c:v>0.44739490780206748</c:v>
                </c:pt>
                <c:pt idx="36" formatCode="0.00">
                  <c:v>0.44608476436392519</c:v>
                </c:pt>
                <c:pt idx="37" formatCode="0.00">
                  <c:v>0.44481420027239343</c:v>
                </c:pt>
                <c:pt idx="38" formatCode="0.00">
                  <c:v>0.44358099745637486</c:v>
                </c:pt>
                <c:pt idx="39" formatCode="0.00">
                  <c:v>0.44238311647604689</c:v>
                </c:pt>
                <c:pt idx="40" formatCode="0.00">
                  <c:v>0.44121867798248893</c:v>
                </c:pt>
                <c:pt idx="41" formatCode="0.00">
                  <c:v>0.44008594651159499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FA0-45E8-8CE7-72E029110E6E}"/>
            </c:ext>
          </c:extLst>
        </c:ser>
        <c:ser>
          <c:idx val="2"/>
          <c:order val="2"/>
          <c:tx>
            <c:strRef>
              <c:f>analysis!$K$2</c:f>
              <c:strCache>
                <c:ptCount val="1"/>
                <c:pt idx="0">
                  <c:v>We BJ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analysis!$K$3:$K$44</c:f>
              <c:numCache>
                <c:formatCode>General</c:formatCode>
                <c:ptCount val="42"/>
                <c:pt idx="2" formatCode="0.00">
                  <c:v>0.59969600000000001</c:v>
                </c:pt>
                <c:pt idx="3" formatCode="0.00">
                  <c:v>0.58036399999999999</c:v>
                </c:pt>
                <c:pt idx="4" formatCode="0.00">
                  <c:v>0.57069799999999993</c:v>
                </c:pt>
                <c:pt idx="5" formatCode="0.00">
                  <c:v>0.56489839999999991</c:v>
                </c:pt>
                <c:pt idx="6" formatCode="0.00">
                  <c:v>0.56103199999999998</c:v>
                </c:pt>
                <c:pt idx="7" formatCode="0.00">
                  <c:v>0.55827028571428572</c:v>
                </c:pt>
                <c:pt idx="8" formatCode="0.00">
                  <c:v>0.556199</c:v>
                </c:pt>
                <c:pt idx="9" formatCode="0.00">
                  <c:v>0.55458799999999986</c:v>
                </c:pt>
                <c:pt idx="10" formatCode="0.00">
                  <c:v>0.55329919999999988</c:v>
                </c:pt>
                <c:pt idx="11" formatCode="0.00">
                  <c:v>0.55224472727272722</c:v>
                </c:pt>
                <c:pt idx="12" formatCode="0.00">
                  <c:v>0.55136600000000002</c:v>
                </c:pt>
                <c:pt idx="13" formatCode="0.00">
                  <c:v>0.55062246153846151</c:v>
                </c:pt>
                <c:pt idx="14" formatCode="0.00">
                  <c:v>0.54998514285714284</c:v>
                </c:pt>
                <c:pt idx="15" formatCode="0.00">
                  <c:v>0.54943279999999994</c:v>
                </c:pt>
                <c:pt idx="16" formatCode="0.00">
                  <c:v>0.54894949999999998</c:v>
                </c:pt>
                <c:pt idx="17" formatCode="0.00">
                  <c:v>0.54852305882352936</c:v>
                </c:pt>
                <c:pt idx="18" formatCode="0.00">
                  <c:v>0.54814399999999996</c:v>
                </c:pt>
                <c:pt idx="19" formatCode="0.00">
                  <c:v>0.54780484210526303</c:v>
                </c:pt>
                <c:pt idx="20" formatCode="0.00">
                  <c:v>0.54749959999999986</c:v>
                </c:pt>
                <c:pt idx="21" formatCode="0.00">
                  <c:v>0.54722342857142847</c:v>
                </c:pt>
                <c:pt idx="22" formatCode="0.00">
                  <c:v>0.54697236363636359</c:v>
                </c:pt>
                <c:pt idx="23" formatCode="0.00">
                  <c:v>0.54674313043478251</c:v>
                </c:pt>
                <c:pt idx="24" formatCode="0.00">
                  <c:v>0.54653299999999994</c:v>
                </c:pt>
                <c:pt idx="25" formatCode="0.00">
                  <c:v>0.54633968000000011</c:v>
                </c:pt>
                <c:pt idx="26" formatCode="0.00">
                  <c:v>0.54616123076923084</c:v>
                </c:pt>
                <c:pt idx="27" formatCode="0.00">
                  <c:v>0.54599600000000004</c:v>
                </c:pt>
                <c:pt idx="28" formatCode="0.00">
                  <c:v>0.54584257142857151</c:v>
                </c:pt>
                <c:pt idx="29" formatCode="0.00">
                  <c:v>0.54569972413793111</c:v>
                </c:pt>
                <c:pt idx="30" formatCode="0.00">
                  <c:v>0.54556640000000001</c:v>
                </c:pt>
                <c:pt idx="31" formatCode="0.00">
                  <c:v>0.5454416774193549</c:v>
                </c:pt>
                <c:pt idx="32" formatCode="0.00">
                  <c:v>0.54532475000000002</c:v>
                </c:pt>
                <c:pt idx="33" formatCode="0.00">
                  <c:v>0.54521490909090908</c:v>
                </c:pt>
                <c:pt idx="34" formatCode="0.00">
                  <c:v>0.54511152941176477</c:v>
                </c:pt>
                <c:pt idx="35" formatCode="0.00">
                  <c:v>0.54501405714285722</c:v>
                </c:pt>
                <c:pt idx="36" formatCode="0.00">
                  <c:v>0.54492199999999991</c:v>
                </c:pt>
                <c:pt idx="37" formatCode="0.00">
                  <c:v>0.54483491891891889</c:v>
                </c:pt>
                <c:pt idx="38" formatCode="0.00">
                  <c:v>0.54475242105263155</c:v>
                </c:pt>
                <c:pt idx="39" formatCode="0.00">
                  <c:v>0.54467415384615381</c:v>
                </c:pt>
                <c:pt idx="40" formatCode="0.00">
                  <c:v>0.54459979999999997</c:v>
                </c:pt>
                <c:pt idx="41" formatCode="0.00">
                  <c:v>0.54452907317073163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FA0-45E8-8CE7-72E029110E6E}"/>
            </c:ext>
          </c:extLst>
        </c:ser>
        <c:ser>
          <c:idx val="3"/>
          <c:order val="3"/>
          <c:tx>
            <c:strRef>
              <c:f>analysis!$L$2</c:f>
              <c:strCache>
                <c:ptCount val="1"/>
                <c:pt idx="0">
                  <c:v>We BJ log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lgDashDot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analysis!$L$3:$L$44</c:f>
              <c:numCache>
                <c:formatCode>General</c:formatCode>
                <c:ptCount val="42"/>
                <c:pt idx="2" formatCode="0.00">
                  <c:v>0.54788528878462617</c:v>
                </c:pt>
                <c:pt idx="3" formatCode="0.00">
                  <c:v>0.54835298159847301</c:v>
                </c:pt>
                <c:pt idx="4" formatCode="0.00">
                  <c:v>0.54868505703209935</c:v>
                </c:pt>
                <c:pt idx="5" formatCode="0.00">
                  <c:v>0.54894277323206397</c:v>
                </c:pt>
                <c:pt idx="6" formatCode="0.00">
                  <c:v>0.54915343255429727</c:v>
                </c:pt>
                <c:pt idx="7" formatCode="0.00">
                  <c:v>0.54933160554218552</c:v>
                </c:pt>
                <c:pt idx="8" formatCode="0.00">
                  <c:v>0.54948599273061205</c:v>
                </c:pt>
                <c:pt idx="9" formatCode="0.00">
                  <c:v>0.54962220789717042</c:v>
                </c:pt>
                <c:pt idx="10" formatCode="0.00">
                  <c:v>0.54974408512836304</c:v>
                </c:pt>
                <c:pt idx="11" formatCode="0.00">
                  <c:v>0.5498543597765273</c:v>
                </c:pt>
                <c:pt idx="12" formatCode="0.00">
                  <c:v>0.54995505195773497</c:v>
                </c:pt>
                <c:pt idx="13" formatCode="0.00">
                  <c:v>0.55004769606846926</c:v>
                </c:pt>
                <c:pt idx="14" formatCode="0.00">
                  <c:v>0.55013348503126747</c:v>
                </c:pt>
                <c:pt idx="15" formatCode="0.00">
                  <c:v>0.55021336467160453</c:v>
                </c:pt>
                <c:pt idx="16" formatCode="0.00">
                  <c:v>0.55028809758433439</c:v>
                </c:pt>
                <c:pt idx="17" formatCode="0.00">
                  <c:v>0.55035830761096649</c:v>
                </c:pt>
                <c:pt idx="18" formatCode="0.00">
                  <c:v>0.55042451158916561</c:v>
                </c:pt>
                <c:pt idx="19" formatCode="0.00">
                  <c:v>0.55048714250973152</c:v>
                </c:pt>
                <c:pt idx="20" formatCode="0.00">
                  <c:v>0.5505465667290238</c:v>
                </c:pt>
                <c:pt idx="21" formatCode="0.00">
                  <c:v>0.55060309697900933</c:v>
                </c:pt>
                <c:pt idx="22" formatCode="0.00">
                  <c:v>0.55065700234913495</c:v>
                </c:pt>
                <c:pt idx="23" formatCode="0.00">
                  <c:v>0.55070851604831916</c:v>
                </c:pt>
                <c:pt idx="24" formatCode="0.00">
                  <c:v>0.55075784151441198</c:v>
                </c:pt>
                <c:pt idx="25" formatCode="0.00">
                  <c:v>0.55080515727611679</c:v>
                </c:pt>
                <c:pt idx="26" formatCode="0.00">
                  <c:v>0.55085062086115111</c:v>
                </c:pt>
                <c:pt idx="27" formatCode="0.00">
                  <c:v>0.55089437196670221</c:v>
                </c:pt>
                <c:pt idx="28" formatCode="0.00">
                  <c:v>0.55093653505324414</c:v>
                </c:pt>
                <c:pt idx="29" formatCode="0.00">
                  <c:v>0.55097722148316597</c:v>
                </c:pt>
                <c:pt idx="30" formatCode="0.00">
                  <c:v>0.5510165312968226</c:v>
                </c:pt>
                <c:pt idx="31" formatCode="0.00">
                  <c:v>0.55105455469737874</c:v>
                </c:pt>
                <c:pt idx="32" formatCode="0.00">
                  <c:v>0.55109137329992464</c:v>
                </c:pt>
                <c:pt idx="33" formatCode="0.00">
                  <c:v>0.55112706118839327</c:v>
                </c:pt>
                <c:pt idx="34" formatCode="0.00">
                  <c:v>0.55116168581470915</c:v>
                </c:pt>
                <c:pt idx="35" formatCode="0.00">
                  <c:v>0.55119530876762846</c:v>
                </c:pt>
                <c:pt idx="36" formatCode="0.00">
                  <c:v>0.55122798643328308</c:v>
                </c:pt>
                <c:pt idx="37" formatCode="0.00">
                  <c:v>0.55125977056522635</c:v>
                </c:pt>
                <c:pt idx="38" formatCode="0.00">
                  <c:v>0.55129070877850039</c:v>
                </c:pt>
                <c:pt idx="39" formatCode="0.00">
                  <c:v>0.55132084497950906</c:v>
                </c:pt>
                <c:pt idx="40" formatCode="0.00">
                  <c:v>0.55135021974150289</c:v>
                </c:pt>
                <c:pt idx="41" formatCode="0.00">
                  <c:v>0.55137887063370183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DFA0-45E8-8CE7-72E029110E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3892296"/>
        <c:axId val="1"/>
      </c:scatterChart>
      <c:valAx>
        <c:axId val="323892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Take-off weight (N)</a:t>
                </a:r>
              </a:p>
            </c:rich>
          </c:tx>
          <c:layout>
            <c:manualLayout>
              <c:xMode val="edge"/>
              <c:yMode val="edge"/>
              <c:x val="0.35745942076650739"/>
              <c:y val="0.912621377793362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Empty weight fraction</a:t>
                </a:r>
              </a:p>
            </c:rich>
          </c:tx>
          <c:layout>
            <c:manualLayout>
              <c:xMode val="edge"/>
              <c:yMode val="edge"/>
              <c:x val="2.9532029081864949E-5"/>
              <c:y val="0.314613497757315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892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530328196622653"/>
          <c:y val="0.59000539087821224"/>
          <c:w val="0.18376728122553129"/>
          <c:h val="0.219165428785708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Effect of regression method</a:t>
            </a:r>
          </a:p>
        </c:rich>
      </c:tx>
      <c:layout>
        <c:manualLayout>
          <c:xMode val="edge"/>
          <c:yMode val="edge"/>
          <c:x val="0.2289043139306989"/>
          <c:y val="3.04876210717141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736786364045253"/>
          <c:y val="0.14442013129102854"/>
          <c:w val="0.77767927736264331"/>
          <c:h val="0.7002188183807442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analysis!$E$2</c:f>
              <c:strCache>
                <c:ptCount val="1"/>
                <c:pt idx="0">
                  <c:v>We SE</c:v>
                </c:pt>
              </c:strCache>
            </c:strRef>
          </c:tx>
          <c:spPr>
            <a:ln w="19050" cap="rnd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analysis!$E$3:$E$44</c:f>
              <c:numCache>
                <c:formatCode>0</c:formatCode>
                <c:ptCount val="42"/>
                <c:pt idx="0">
                  <c:v>486.68</c:v>
                </c:pt>
                <c:pt idx="1">
                  <c:v>3227.68</c:v>
                </c:pt>
                <c:pt idx="2">
                  <c:v>5968.68</c:v>
                </c:pt>
                <c:pt idx="3">
                  <c:v>8709.68</c:v>
                </c:pt>
                <c:pt idx="4">
                  <c:v>11450.68</c:v>
                </c:pt>
                <c:pt idx="5">
                  <c:v>14191.68</c:v>
                </c:pt>
                <c:pt idx="6">
                  <c:v>16932.68</c:v>
                </c:pt>
                <c:pt idx="7">
                  <c:v>19673.68</c:v>
                </c:pt>
                <c:pt idx="8">
                  <c:v>22414.68</c:v>
                </c:pt>
                <c:pt idx="9">
                  <c:v>25155.68</c:v>
                </c:pt>
                <c:pt idx="10">
                  <c:v>27896.68</c:v>
                </c:pt>
                <c:pt idx="11">
                  <c:v>30637.68</c:v>
                </c:pt>
                <c:pt idx="12">
                  <c:v>33378.68</c:v>
                </c:pt>
                <c:pt idx="13">
                  <c:v>36119.68</c:v>
                </c:pt>
                <c:pt idx="14">
                  <c:v>38860.68</c:v>
                </c:pt>
                <c:pt idx="15">
                  <c:v>41601.68</c:v>
                </c:pt>
                <c:pt idx="16">
                  <c:v>44342.68</c:v>
                </c:pt>
                <c:pt idx="17">
                  <c:v>47083.68</c:v>
                </c:pt>
                <c:pt idx="18">
                  <c:v>49824.68</c:v>
                </c:pt>
                <c:pt idx="19">
                  <c:v>52565.68</c:v>
                </c:pt>
                <c:pt idx="20">
                  <c:v>55306.68</c:v>
                </c:pt>
                <c:pt idx="21">
                  <c:v>58047.68</c:v>
                </c:pt>
                <c:pt idx="22">
                  <c:v>60788.68</c:v>
                </c:pt>
                <c:pt idx="23">
                  <c:v>63529.68</c:v>
                </c:pt>
                <c:pt idx="24">
                  <c:v>66270.679999999993</c:v>
                </c:pt>
                <c:pt idx="25">
                  <c:v>69011.679999999993</c:v>
                </c:pt>
                <c:pt idx="26">
                  <c:v>71752.679999999993</c:v>
                </c:pt>
                <c:pt idx="27">
                  <c:v>74493.679999999993</c:v>
                </c:pt>
                <c:pt idx="28">
                  <c:v>77234.679999999993</c:v>
                </c:pt>
                <c:pt idx="29">
                  <c:v>79975.679999999993</c:v>
                </c:pt>
                <c:pt idx="30">
                  <c:v>82716.679999999993</c:v>
                </c:pt>
                <c:pt idx="31">
                  <c:v>85457.68</c:v>
                </c:pt>
                <c:pt idx="32">
                  <c:v>88198.68</c:v>
                </c:pt>
                <c:pt idx="33">
                  <c:v>90939.68</c:v>
                </c:pt>
                <c:pt idx="34">
                  <c:v>93680.68</c:v>
                </c:pt>
                <c:pt idx="35">
                  <c:v>96421.68</c:v>
                </c:pt>
                <c:pt idx="36">
                  <c:v>99162.68</c:v>
                </c:pt>
                <c:pt idx="37">
                  <c:v>101903.67999999999</c:v>
                </c:pt>
                <c:pt idx="38">
                  <c:v>104644.68</c:v>
                </c:pt>
                <c:pt idx="39">
                  <c:v>107385.68</c:v>
                </c:pt>
                <c:pt idx="40">
                  <c:v>110126.68</c:v>
                </c:pt>
                <c:pt idx="41">
                  <c:v>112867.68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ED2-4CD6-B7FC-6D37AECFA683}"/>
            </c:ext>
          </c:extLst>
        </c:ser>
        <c:ser>
          <c:idx val="1"/>
          <c:order val="1"/>
          <c:tx>
            <c:strRef>
              <c:f>analysis!$F$2</c:f>
              <c:strCache>
                <c:ptCount val="1"/>
                <c:pt idx="0">
                  <c:v>We SE log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analysis!$F$3:$F$44</c:f>
              <c:numCache>
                <c:formatCode>0</c:formatCode>
                <c:ptCount val="42"/>
                <c:pt idx="1">
                  <c:v>3238.9442793262797</c:v>
                </c:pt>
                <c:pt idx="2">
                  <c:v>6026.918023818801</c:v>
                </c:pt>
                <c:pt idx="3">
                  <c:v>8666.7222502209897</c:v>
                </c:pt>
                <c:pt idx="4">
                  <c:v>11214.685321288542</c:v>
                </c:pt>
                <c:pt idx="5">
                  <c:v>13696.464047187117</c:v>
                </c:pt>
                <c:pt idx="6">
                  <c:v>16126.743788304142</c:v>
                </c:pt>
                <c:pt idx="7">
                  <c:v>18515.016367782377</c:v>
                </c:pt>
                <c:pt idx="8">
                  <c:v>20867.907338124733</c:v>
                </c:pt>
                <c:pt idx="9">
                  <c:v>23190.295381709813</c:v>
                </c:pt>
                <c:pt idx="10">
                  <c:v>25485.917295788884</c:v>
                </c:pt>
                <c:pt idx="11">
                  <c:v>27757.723369717056</c:v>
                </c:pt>
                <c:pt idx="12">
                  <c:v>30008.09968347316</c:v>
                </c:pt>
                <c:pt idx="13">
                  <c:v>32239.014184064374</c:v>
                </c:pt>
                <c:pt idx="14">
                  <c:v>34452.116564814445</c:v>
                </c:pt>
                <c:pt idx="15">
                  <c:v>36648.808830943941</c:v>
                </c:pt>
                <c:pt idx="16">
                  <c:v>38830.296543936012</c:v>
                </c:pt>
                <c:pt idx="17">
                  <c:v>40997.626916254594</c:v>
                </c:pt>
                <c:pt idx="18">
                  <c:v>43151.71770808634</c:v>
                </c:pt>
                <c:pt idx="19">
                  <c:v>45293.379535893444</c:v>
                </c:pt>
                <c:pt idx="20">
                  <c:v>47423.333363269659</c:v>
                </c:pt>
                <c:pt idx="21">
                  <c:v>49542.224403824286</c:v>
                </c:pt>
                <c:pt idx="22">
                  <c:v>51650.633308184646</c:v>
                </c:pt>
                <c:pt idx="23">
                  <c:v>53749.085265150687</c:v>
                </c:pt>
                <c:pt idx="24">
                  <c:v>55838.057479795512</c:v>
                </c:pt>
                <c:pt idx="25">
                  <c:v>57917.985373588868</c:v>
                </c:pt>
                <c:pt idx="26">
                  <c:v>59989.267767367681</c:v>
                </c:pt>
                <c:pt idx="27">
                  <c:v>62052.271246749442</c:v>
                </c:pt>
                <c:pt idx="28">
                  <c:v>64107.333864470347</c:v>
                </c:pt>
                <c:pt idx="29">
                  <c:v>66154.768300457436</c:v>
                </c:pt>
                <c:pt idx="30">
                  <c:v>68194.864575024418</c:v>
                </c:pt>
                <c:pt idx="31">
                  <c:v>70227.892391181173</c:v>
                </c:pt>
                <c:pt idx="32">
                  <c:v>72254.103167083798</c:v>
                </c:pt>
                <c:pt idx="33">
                  <c:v>74273.73180802181</c:v>
                </c:pt>
                <c:pt idx="34">
                  <c:v>76286.998258200867</c:v>
                </c:pt>
                <c:pt idx="35">
                  <c:v>78294.108865361806</c:v>
                </c:pt>
                <c:pt idx="36">
                  <c:v>80295.257585506537</c:v>
                </c:pt>
                <c:pt idx="37">
                  <c:v>82290.627050392781</c:v>
                </c:pt>
                <c:pt idx="38">
                  <c:v>84280.38951671122</c:v>
                </c:pt>
                <c:pt idx="39">
                  <c:v>86264.707712829142</c:v>
                </c:pt>
                <c:pt idx="40">
                  <c:v>88243.735596497791</c:v>
                </c:pt>
                <c:pt idx="41">
                  <c:v>90217.619034876974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ED2-4CD6-B7FC-6D37AECFA683}"/>
            </c:ext>
          </c:extLst>
        </c:ser>
        <c:ser>
          <c:idx val="2"/>
          <c:order val="2"/>
          <c:tx>
            <c:strRef>
              <c:f>analysis!$G$2</c:f>
              <c:strCache>
                <c:ptCount val="1"/>
                <c:pt idx="0">
                  <c:v>We BJ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analysis!$G$3:$G$44</c:f>
              <c:numCache>
                <c:formatCode>0</c:formatCode>
                <c:ptCount val="42"/>
                <c:pt idx="0">
                  <c:v>579.96</c:v>
                </c:pt>
                <c:pt idx="1">
                  <c:v>3288.46</c:v>
                </c:pt>
                <c:pt idx="2">
                  <c:v>5996.96</c:v>
                </c:pt>
                <c:pt idx="3">
                  <c:v>8705.4599999999991</c:v>
                </c:pt>
                <c:pt idx="4">
                  <c:v>11413.96</c:v>
                </c:pt>
                <c:pt idx="5">
                  <c:v>14122.46</c:v>
                </c:pt>
                <c:pt idx="6">
                  <c:v>16830.96</c:v>
                </c:pt>
                <c:pt idx="7">
                  <c:v>19539.46</c:v>
                </c:pt>
                <c:pt idx="8">
                  <c:v>22247.96</c:v>
                </c:pt>
                <c:pt idx="9">
                  <c:v>24956.459999999995</c:v>
                </c:pt>
                <c:pt idx="10">
                  <c:v>27664.959999999995</c:v>
                </c:pt>
                <c:pt idx="11">
                  <c:v>30373.459999999995</c:v>
                </c:pt>
                <c:pt idx="12">
                  <c:v>33081.96</c:v>
                </c:pt>
                <c:pt idx="13">
                  <c:v>35790.46</c:v>
                </c:pt>
                <c:pt idx="14">
                  <c:v>38498.959999999999</c:v>
                </c:pt>
                <c:pt idx="15">
                  <c:v>41207.46</c:v>
                </c:pt>
                <c:pt idx="16">
                  <c:v>43915.96</c:v>
                </c:pt>
                <c:pt idx="17">
                  <c:v>46624.46</c:v>
                </c:pt>
                <c:pt idx="18">
                  <c:v>49332.959999999992</c:v>
                </c:pt>
                <c:pt idx="19">
                  <c:v>52041.459999999992</c:v>
                </c:pt>
                <c:pt idx="20">
                  <c:v>54749.959999999992</c:v>
                </c:pt>
                <c:pt idx="21">
                  <c:v>57458.459999999992</c:v>
                </c:pt>
                <c:pt idx="22">
                  <c:v>60166.959999999992</c:v>
                </c:pt>
                <c:pt idx="23">
                  <c:v>62875.459999999992</c:v>
                </c:pt>
                <c:pt idx="24">
                  <c:v>65583.959999999992</c:v>
                </c:pt>
                <c:pt idx="25">
                  <c:v>68292.460000000006</c:v>
                </c:pt>
                <c:pt idx="26">
                  <c:v>71000.960000000006</c:v>
                </c:pt>
                <c:pt idx="27">
                  <c:v>73709.460000000006</c:v>
                </c:pt>
                <c:pt idx="28">
                  <c:v>76417.960000000006</c:v>
                </c:pt>
                <c:pt idx="29">
                  <c:v>79126.460000000006</c:v>
                </c:pt>
                <c:pt idx="30">
                  <c:v>81834.960000000006</c:v>
                </c:pt>
                <c:pt idx="31">
                  <c:v>84543.46</c:v>
                </c:pt>
                <c:pt idx="32">
                  <c:v>87251.96</c:v>
                </c:pt>
                <c:pt idx="33">
                  <c:v>89960.46</c:v>
                </c:pt>
                <c:pt idx="34">
                  <c:v>92668.96</c:v>
                </c:pt>
                <c:pt idx="35">
                  <c:v>95377.46</c:v>
                </c:pt>
                <c:pt idx="36">
                  <c:v>98085.959999999992</c:v>
                </c:pt>
                <c:pt idx="37">
                  <c:v>100794.45999999999</c:v>
                </c:pt>
                <c:pt idx="38">
                  <c:v>103502.95999999999</c:v>
                </c:pt>
                <c:pt idx="39">
                  <c:v>106211.45999999999</c:v>
                </c:pt>
                <c:pt idx="40">
                  <c:v>108919.95999999999</c:v>
                </c:pt>
                <c:pt idx="41">
                  <c:v>111628.45999999999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ED2-4CD6-B7FC-6D37AECFA683}"/>
            </c:ext>
          </c:extLst>
        </c:ser>
        <c:ser>
          <c:idx val="3"/>
          <c:order val="3"/>
          <c:tx>
            <c:strRef>
              <c:f>analysis!$H$2</c:f>
              <c:strCache>
                <c:ptCount val="1"/>
                <c:pt idx="0">
                  <c:v>We BJ log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lgDashDot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analysis!$H$3:$H$44</c:f>
              <c:numCache>
                <c:formatCode>0</c:formatCode>
                <c:ptCount val="42"/>
                <c:pt idx="1">
                  <c:v>2735.4334314325242</c:v>
                </c:pt>
                <c:pt idx="2">
                  <c:v>5478.8528878462612</c:v>
                </c:pt>
                <c:pt idx="3">
                  <c:v>8225.2947239770947</c:v>
                </c:pt>
                <c:pt idx="4">
                  <c:v>10973.701140641986</c:v>
                </c:pt>
                <c:pt idx="5">
                  <c:v>13723.5693308016</c:v>
                </c:pt>
                <c:pt idx="6">
                  <c:v>16474.602976628918</c:v>
                </c:pt>
                <c:pt idx="7">
                  <c:v>19226.606193976491</c:v>
                </c:pt>
                <c:pt idx="8">
                  <c:v>21979.43970922448</c:v>
                </c:pt>
                <c:pt idx="9">
                  <c:v>24732.999355372671</c:v>
                </c:pt>
                <c:pt idx="10">
                  <c:v>27487.20425641815</c:v>
                </c:pt>
                <c:pt idx="11">
                  <c:v>30241.989787709004</c:v>
                </c:pt>
                <c:pt idx="12">
                  <c:v>32997.3031174641</c:v>
                </c:pt>
                <c:pt idx="13">
                  <c:v>35753.100244450499</c:v>
                </c:pt>
                <c:pt idx="14">
                  <c:v>38509.343952188719</c:v>
                </c:pt>
                <c:pt idx="15">
                  <c:v>41266.002350370341</c:v>
                </c:pt>
                <c:pt idx="16">
                  <c:v>44023.047806746748</c:v>
                </c:pt>
                <c:pt idx="17">
                  <c:v>46780.456146932149</c:v>
                </c:pt>
                <c:pt idx="18">
                  <c:v>49538.206043024904</c:v>
                </c:pt>
                <c:pt idx="19">
                  <c:v>52296.278538424493</c:v>
                </c:pt>
                <c:pt idx="20">
                  <c:v>55054.656672902383</c:v>
                </c:pt>
                <c:pt idx="21">
                  <c:v>57813.325182795983</c:v>
                </c:pt>
                <c:pt idx="22">
                  <c:v>60572.270258404846</c:v>
                </c:pt>
                <c:pt idx="23">
                  <c:v>63331.479345556705</c:v>
                </c:pt>
                <c:pt idx="24">
                  <c:v>66090.940981729436</c:v>
                </c:pt>
                <c:pt idx="25">
                  <c:v>68850.644659514597</c:v>
                </c:pt>
                <c:pt idx="26">
                  <c:v>71610.580711949646</c:v>
                </c:pt>
                <c:pt idx="27">
                  <c:v>74370.740215504804</c:v>
                </c:pt>
                <c:pt idx="28">
                  <c:v>77131.114907454175</c:v>
                </c:pt>
                <c:pt idx="29">
                  <c:v>79891.697115059069</c:v>
                </c:pt>
                <c:pt idx="30">
                  <c:v>82652.479694523383</c:v>
                </c:pt>
                <c:pt idx="31">
                  <c:v>85413.455978093698</c:v>
                </c:pt>
                <c:pt idx="32">
                  <c:v>88174.619727987942</c:v>
                </c:pt>
                <c:pt idx="33">
                  <c:v>90935.965096084896</c:v>
                </c:pt>
                <c:pt idx="34">
                  <c:v>93697.486588500557</c:v>
                </c:pt>
                <c:pt idx="35">
                  <c:v>96459.179034334971</c:v>
                </c:pt>
                <c:pt idx="36">
                  <c:v>99221.037557990945</c:v>
                </c:pt>
                <c:pt idx="37">
                  <c:v>101983.05755456687</c:v>
                </c:pt>
                <c:pt idx="38">
                  <c:v>104745.23466791508</c:v>
                </c:pt>
                <c:pt idx="39">
                  <c:v>107507.56477100427</c:v>
                </c:pt>
                <c:pt idx="40">
                  <c:v>110270.04394830058</c:v>
                </c:pt>
                <c:pt idx="41">
                  <c:v>113032.66847990888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ED2-4CD6-B7FC-6D37AECFA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359024"/>
        <c:axId val="1"/>
      </c:scatterChart>
      <c:valAx>
        <c:axId val="319359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Take-off weight (N)</a:t>
                </a:r>
              </a:p>
            </c:rich>
          </c:tx>
          <c:layout>
            <c:manualLayout>
              <c:xMode val="edge"/>
              <c:yMode val="edge"/>
              <c:x val="0.37031488832490977"/>
              <c:y val="0.921225410204006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Empty eight (N)</a:t>
                </a:r>
              </a:p>
            </c:rich>
          </c:tx>
          <c:layout>
            <c:manualLayout>
              <c:xMode val="edge"/>
              <c:yMode val="edge"/>
              <c:x val="1.6491760843944093E-2"/>
              <c:y val="0.382932133483314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359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5945592956900392"/>
          <c:y val="0.63892654006261085"/>
          <c:w val="0.20133470943798307"/>
          <c:h val="0.184637919198236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empty weight fraction vs. take-off weight</a:t>
            </a:r>
          </a:p>
        </c:rich>
      </c:tx>
      <c:layout>
        <c:manualLayout>
          <c:xMode val="edge"/>
          <c:yMode val="edge"/>
          <c:x val="0.14516460913561346"/>
          <c:y val="2.678040672792144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21418020679469"/>
          <c:y val="0.15533980582524279"/>
          <c:w val="0.75537694442471204"/>
          <c:h val="0.6723300970873790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analysis!$I$2</c:f>
              <c:strCache>
                <c:ptCount val="1"/>
                <c:pt idx="0">
                  <c:v>We 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analysis!$I$3:$I$44</c:f>
              <c:numCache>
                <c:formatCode>General</c:formatCode>
                <c:ptCount val="42"/>
                <c:pt idx="2" formatCode="0.00">
                  <c:v>0.59686800000000007</c:v>
                </c:pt>
                <c:pt idx="3" formatCode="0.00">
                  <c:v>0.58064533333333335</c:v>
                </c:pt>
                <c:pt idx="4" formatCode="0.00">
                  <c:v>0.57253399999999999</c:v>
                </c:pt>
                <c:pt idx="5" formatCode="0.00">
                  <c:v>0.56766720000000004</c:v>
                </c:pt>
                <c:pt idx="6" formatCode="0.00">
                  <c:v>0.56442266666666663</c:v>
                </c:pt>
                <c:pt idx="7" formatCode="0.00">
                  <c:v>0.56210514285714286</c:v>
                </c:pt>
                <c:pt idx="8" formatCode="0.00">
                  <c:v>0.56036700000000006</c:v>
                </c:pt>
                <c:pt idx="9" formatCode="0.00">
                  <c:v>0.55901511111111113</c:v>
                </c:pt>
                <c:pt idx="10" formatCode="0.00">
                  <c:v>0.55793360000000003</c:v>
                </c:pt>
                <c:pt idx="11" formatCode="0.00">
                  <c:v>0.55704872727272725</c:v>
                </c:pt>
                <c:pt idx="12" formatCode="0.00">
                  <c:v>0.55631133333333338</c:v>
                </c:pt>
                <c:pt idx="13" formatCode="0.00">
                  <c:v>0.55568738461538458</c:v>
                </c:pt>
                <c:pt idx="14" formatCode="0.00">
                  <c:v>0.55515257142857144</c:v>
                </c:pt>
                <c:pt idx="15" formatCode="0.00">
                  <c:v>0.55468906666666662</c:v>
                </c:pt>
                <c:pt idx="16" formatCode="0.00">
                  <c:v>0.55428350000000004</c:v>
                </c:pt>
                <c:pt idx="17" formatCode="0.00">
                  <c:v>0.55392564705882352</c:v>
                </c:pt>
                <c:pt idx="18" formatCode="0.00">
                  <c:v>0.55360755555555552</c:v>
                </c:pt>
                <c:pt idx="19" formatCode="0.00">
                  <c:v>0.55332294736842103</c:v>
                </c:pt>
                <c:pt idx="20" formatCode="0.00">
                  <c:v>0.55306679999999997</c:v>
                </c:pt>
                <c:pt idx="21" formatCode="0.00">
                  <c:v>0.55283504761904767</c:v>
                </c:pt>
                <c:pt idx="22" formatCode="0.00">
                  <c:v>0.55262436363636369</c:v>
                </c:pt>
                <c:pt idx="23" formatCode="0.00">
                  <c:v>0.55243200000000003</c:v>
                </c:pt>
                <c:pt idx="24" formatCode="0.00">
                  <c:v>0.55225566666666659</c:v>
                </c:pt>
                <c:pt idx="25" formatCode="0.00">
                  <c:v>0.55209343999999994</c:v>
                </c:pt>
                <c:pt idx="26" formatCode="0.00">
                  <c:v>0.55194369230769225</c:v>
                </c:pt>
                <c:pt idx="27" formatCode="0.00">
                  <c:v>0.55180503703703698</c:v>
                </c:pt>
                <c:pt idx="28" formatCode="0.00">
                  <c:v>0.55167628571428562</c:v>
                </c:pt>
                <c:pt idx="29" formatCode="0.00">
                  <c:v>0.55155641379310338</c:v>
                </c:pt>
                <c:pt idx="30" formatCode="0.00">
                  <c:v>0.55144453333333332</c:v>
                </c:pt>
                <c:pt idx="31" formatCode="0.00">
                  <c:v>0.55133987096774184</c:v>
                </c:pt>
                <c:pt idx="32" formatCode="0.00">
                  <c:v>0.55124174999999997</c:v>
                </c:pt>
                <c:pt idx="33" formatCode="0.00">
                  <c:v>0.55114957575757573</c:v>
                </c:pt>
                <c:pt idx="34" formatCode="0.00">
                  <c:v>0.55106282352941172</c:v>
                </c:pt>
                <c:pt idx="35" formatCode="0.00">
                  <c:v>0.5509810285714285</c:v>
                </c:pt>
                <c:pt idx="36" formatCode="0.00">
                  <c:v>0.55090377777777777</c:v>
                </c:pt>
                <c:pt idx="37" formatCode="0.00">
                  <c:v>0.55083070270270262</c:v>
                </c:pt>
                <c:pt idx="38" formatCode="0.00">
                  <c:v>0.55076147368421047</c:v>
                </c:pt>
                <c:pt idx="39" formatCode="0.00">
                  <c:v>0.55069579487179487</c:v>
                </c:pt>
                <c:pt idx="40" formatCode="0.00">
                  <c:v>0.55063339999999994</c:v>
                </c:pt>
                <c:pt idx="41" formatCode="0.00">
                  <c:v>0.55057404878048777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A0-45E8-8CE7-72E029110E6E}"/>
            </c:ext>
          </c:extLst>
        </c:ser>
        <c:ser>
          <c:idx val="1"/>
          <c:order val="1"/>
          <c:tx>
            <c:strRef>
              <c:f>analysis!$J$2</c:f>
              <c:strCache>
                <c:ptCount val="1"/>
                <c:pt idx="0">
                  <c:v>We SE log</c:v>
                </c:pt>
              </c:strCache>
            </c:strRef>
          </c:tx>
          <c:spPr>
            <a:ln w="25400" cap="rnd">
              <a:solidFill>
                <a:srgbClr val="FF0000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analysis!$J$3:$J$44</c:f>
              <c:numCache>
                <c:formatCode>General</c:formatCode>
                <c:ptCount val="42"/>
                <c:pt idx="2" formatCode="0.00">
                  <c:v>0.60269180238188014</c:v>
                </c:pt>
                <c:pt idx="3" formatCode="0.00">
                  <c:v>0.57778148334806601</c:v>
                </c:pt>
                <c:pt idx="4" formatCode="0.00">
                  <c:v>0.56073426606442711</c:v>
                </c:pt>
                <c:pt idx="5" formatCode="0.00">
                  <c:v>0.54785856188748472</c:v>
                </c:pt>
                <c:pt idx="6" formatCode="0.00">
                  <c:v>0.53755812627680477</c:v>
                </c:pt>
                <c:pt idx="7" formatCode="0.00">
                  <c:v>0.52900046765092501</c:v>
                </c:pt>
                <c:pt idx="8" formatCode="0.00">
                  <c:v>0.52169768345311829</c:v>
                </c:pt>
                <c:pt idx="9" formatCode="0.00">
                  <c:v>0.51533989737132924</c:v>
                </c:pt>
                <c:pt idx="10" formatCode="0.00">
                  <c:v>0.50971834591577769</c:v>
                </c:pt>
                <c:pt idx="11" formatCode="0.00">
                  <c:v>0.50468587944940102</c:v>
                </c:pt>
                <c:pt idx="12" formatCode="0.00">
                  <c:v>0.5001349947245527</c:v>
                </c:pt>
                <c:pt idx="13" formatCode="0.00">
                  <c:v>0.49598483360099038</c:v>
                </c:pt>
                <c:pt idx="14" formatCode="0.00">
                  <c:v>0.49217309378306351</c:v>
                </c:pt>
                <c:pt idx="15" formatCode="0.00">
                  <c:v>0.48865078441258586</c:v>
                </c:pt>
                <c:pt idx="16" formatCode="0.00">
                  <c:v>0.48537870679920014</c:v>
                </c:pt>
                <c:pt idx="17" formatCode="0.00">
                  <c:v>0.4823250225441717</c:v>
                </c:pt>
                <c:pt idx="18" formatCode="0.00">
                  <c:v>0.47946353008984821</c:v>
                </c:pt>
                <c:pt idx="19" formatCode="0.00">
                  <c:v>0.47677241616729943</c:v>
                </c:pt>
                <c:pt idx="20" formatCode="0.00">
                  <c:v>0.4742333336326966</c:v>
                </c:pt>
                <c:pt idx="21" formatCode="0.00">
                  <c:v>0.47183070860785037</c:v>
                </c:pt>
                <c:pt idx="22" formatCode="0.00">
                  <c:v>0.46955121189258769</c:v>
                </c:pt>
                <c:pt idx="23" formatCode="0.00">
                  <c:v>0.46738335013174509</c:v>
                </c:pt>
                <c:pt idx="24" formatCode="0.00">
                  <c:v>0.46531714566496263</c:v>
                </c:pt>
                <c:pt idx="25" formatCode="0.00">
                  <c:v>0.46334388298871093</c:v>
                </c:pt>
                <c:pt idx="26" formatCode="0.00">
                  <c:v>0.46145590590282831</c:v>
                </c:pt>
                <c:pt idx="27" formatCode="0.00">
                  <c:v>0.45964645367962548</c:v>
                </c:pt>
                <c:pt idx="28" formatCode="0.00">
                  <c:v>0.45790952760335962</c:v>
                </c:pt>
                <c:pt idx="29" formatCode="0.00">
                  <c:v>0.45623978138246507</c:v>
                </c:pt>
                <c:pt idx="30" formatCode="0.00">
                  <c:v>0.45463243050016278</c:v>
                </c:pt>
                <c:pt idx="31" formatCode="0.00">
                  <c:v>0.45308317671729786</c:v>
                </c:pt>
                <c:pt idx="32" formatCode="0.00">
                  <c:v>0.45158814479427373</c:v>
                </c:pt>
                <c:pt idx="33" formatCode="0.00">
                  <c:v>0.45014382913952611</c:v>
                </c:pt>
                <c:pt idx="34" formatCode="0.00">
                  <c:v>0.44874704857765219</c:v>
                </c:pt>
                <c:pt idx="35" formatCode="0.00">
                  <c:v>0.44739490780206748</c:v>
                </c:pt>
                <c:pt idx="36" formatCode="0.00">
                  <c:v>0.44608476436392519</c:v>
                </c:pt>
                <c:pt idx="37" formatCode="0.00">
                  <c:v>0.44481420027239343</c:v>
                </c:pt>
                <c:pt idx="38" formatCode="0.00">
                  <c:v>0.44358099745637486</c:v>
                </c:pt>
                <c:pt idx="39" formatCode="0.00">
                  <c:v>0.44238311647604689</c:v>
                </c:pt>
                <c:pt idx="40" formatCode="0.00">
                  <c:v>0.44121867798248893</c:v>
                </c:pt>
                <c:pt idx="41" formatCode="0.00">
                  <c:v>0.44008594651159499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FA0-45E8-8CE7-72E029110E6E}"/>
            </c:ext>
          </c:extLst>
        </c:ser>
        <c:ser>
          <c:idx val="2"/>
          <c:order val="2"/>
          <c:tx>
            <c:strRef>
              <c:f>analysis!$K$2</c:f>
              <c:strCache>
                <c:ptCount val="1"/>
                <c:pt idx="0">
                  <c:v>We BJ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analysis!$K$3:$K$44</c:f>
              <c:numCache>
                <c:formatCode>General</c:formatCode>
                <c:ptCount val="42"/>
                <c:pt idx="2" formatCode="0.00">
                  <c:v>0.59969600000000001</c:v>
                </c:pt>
                <c:pt idx="3" formatCode="0.00">
                  <c:v>0.58036399999999999</c:v>
                </c:pt>
                <c:pt idx="4" formatCode="0.00">
                  <c:v>0.57069799999999993</c:v>
                </c:pt>
                <c:pt idx="5" formatCode="0.00">
                  <c:v>0.56489839999999991</c:v>
                </c:pt>
                <c:pt idx="6" formatCode="0.00">
                  <c:v>0.56103199999999998</c:v>
                </c:pt>
                <c:pt idx="7" formatCode="0.00">
                  <c:v>0.55827028571428572</c:v>
                </c:pt>
                <c:pt idx="8" formatCode="0.00">
                  <c:v>0.556199</c:v>
                </c:pt>
                <c:pt idx="9" formatCode="0.00">
                  <c:v>0.55458799999999986</c:v>
                </c:pt>
                <c:pt idx="10" formatCode="0.00">
                  <c:v>0.55329919999999988</c:v>
                </c:pt>
                <c:pt idx="11" formatCode="0.00">
                  <c:v>0.55224472727272722</c:v>
                </c:pt>
                <c:pt idx="12" formatCode="0.00">
                  <c:v>0.55136600000000002</c:v>
                </c:pt>
                <c:pt idx="13" formatCode="0.00">
                  <c:v>0.55062246153846151</c:v>
                </c:pt>
                <c:pt idx="14" formatCode="0.00">
                  <c:v>0.54998514285714284</c:v>
                </c:pt>
                <c:pt idx="15" formatCode="0.00">
                  <c:v>0.54943279999999994</c:v>
                </c:pt>
                <c:pt idx="16" formatCode="0.00">
                  <c:v>0.54894949999999998</c:v>
                </c:pt>
                <c:pt idx="17" formatCode="0.00">
                  <c:v>0.54852305882352936</c:v>
                </c:pt>
                <c:pt idx="18" formatCode="0.00">
                  <c:v>0.54814399999999996</c:v>
                </c:pt>
                <c:pt idx="19" formatCode="0.00">
                  <c:v>0.54780484210526303</c:v>
                </c:pt>
                <c:pt idx="20" formatCode="0.00">
                  <c:v>0.54749959999999986</c:v>
                </c:pt>
                <c:pt idx="21" formatCode="0.00">
                  <c:v>0.54722342857142847</c:v>
                </c:pt>
                <c:pt idx="22" formatCode="0.00">
                  <c:v>0.54697236363636359</c:v>
                </c:pt>
                <c:pt idx="23" formatCode="0.00">
                  <c:v>0.54674313043478251</c:v>
                </c:pt>
                <c:pt idx="24" formatCode="0.00">
                  <c:v>0.54653299999999994</c:v>
                </c:pt>
                <c:pt idx="25" formatCode="0.00">
                  <c:v>0.54633968000000011</c:v>
                </c:pt>
                <c:pt idx="26" formatCode="0.00">
                  <c:v>0.54616123076923084</c:v>
                </c:pt>
                <c:pt idx="27" formatCode="0.00">
                  <c:v>0.54599600000000004</c:v>
                </c:pt>
                <c:pt idx="28" formatCode="0.00">
                  <c:v>0.54584257142857151</c:v>
                </c:pt>
                <c:pt idx="29" formatCode="0.00">
                  <c:v>0.54569972413793111</c:v>
                </c:pt>
                <c:pt idx="30" formatCode="0.00">
                  <c:v>0.54556640000000001</c:v>
                </c:pt>
                <c:pt idx="31" formatCode="0.00">
                  <c:v>0.5454416774193549</c:v>
                </c:pt>
                <c:pt idx="32" formatCode="0.00">
                  <c:v>0.54532475000000002</c:v>
                </c:pt>
                <c:pt idx="33" formatCode="0.00">
                  <c:v>0.54521490909090908</c:v>
                </c:pt>
                <c:pt idx="34" formatCode="0.00">
                  <c:v>0.54511152941176477</c:v>
                </c:pt>
                <c:pt idx="35" formatCode="0.00">
                  <c:v>0.54501405714285722</c:v>
                </c:pt>
                <c:pt idx="36" formatCode="0.00">
                  <c:v>0.54492199999999991</c:v>
                </c:pt>
                <c:pt idx="37" formatCode="0.00">
                  <c:v>0.54483491891891889</c:v>
                </c:pt>
                <c:pt idx="38" formatCode="0.00">
                  <c:v>0.54475242105263155</c:v>
                </c:pt>
                <c:pt idx="39" formatCode="0.00">
                  <c:v>0.54467415384615381</c:v>
                </c:pt>
                <c:pt idx="40" formatCode="0.00">
                  <c:v>0.54459979999999997</c:v>
                </c:pt>
                <c:pt idx="41" formatCode="0.00">
                  <c:v>0.54452907317073163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FA0-45E8-8CE7-72E029110E6E}"/>
            </c:ext>
          </c:extLst>
        </c:ser>
        <c:ser>
          <c:idx val="3"/>
          <c:order val="3"/>
          <c:tx>
            <c:strRef>
              <c:f>analysis!$L$2</c:f>
              <c:strCache>
                <c:ptCount val="1"/>
                <c:pt idx="0">
                  <c:v>We BJ log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lgDashDot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analysis!$D$3:$D$44</c:f>
              <c:numCache>
                <c:formatCode>General</c:formatCode>
                <c:ptCount val="42"/>
                <c:pt idx="0">
                  <c:v>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  <c:pt idx="4">
                  <c:v>20000</c:v>
                </c:pt>
                <c:pt idx="5">
                  <c:v>25000</c:v>
                </c:pt>
                <c:pt idx="6">
                  <c:v>30000</c:v>
                </c:pt>
                <c:pt idx="7">
                  <c:v>35000</c:v>
                </c:pt>
                <c:pt idx="8">
                  <c:v>40000</c:v>
                </c:pt>
                <c:pt idx="9">
                  <c:v>45000</c:v>
                </c:pt>
                <c:pt idx="10">
                  <c:v>50000</c:v>
                </c:pt>
                <c:pt idx="11">
                  <c:v>55000</c:v>
                </c:pt>
                <c:pt idx="12">
                  <c:v>60000</c:v>
                </c:pt>
                <c:pt idx="13">
                  <c:v>65000</c:v>
                </c:pt>
                <c:pt idx="14">
                  <c:v>70000</c:v>
                </c:pt>
                <c:pt idx="15">
                  <c:v>75000</c:v>
                </c:pt>
                <c:pt idx="16">
                  <c:v>80000</c:v>
                </c:pt>
                <c:pt idx="17">
                  <c:v>85000</c:v>
                </c:pt>
                <c:pt idx="18">
                  <c:v>90000</c:v>
                </c:pt>
                <c:pt idx="19">
                  <c:v>95000</c:v>
                </c:pt>
                <c:pt idx="20">
                  <c:v>100000</c:v>
                </c:pt>
                <c:pt idx="21">
                  <c:v>105000</c:v>
                </c:pt>
                <c:pt idx="22">
                  <c:v>110000</c:v>
                </c:pt>
                <c:pt idx="23">
                  <c:v>115000</c:v>
                </c:pt>
                <c:pt idx="24">
                  <c:v>120000</c:v>
                </c:pt>
                <c:pt idx="25">
                  <c:v>125000</c:v>
                </c:pt>
                <c:pt idx="26">
                  <c:v>130000</c:v>
                </c:pt>
                <c:pt idx="27">
                  <c:v>135000</c:v>
                </c:pt>
                <c:pt idx="28">
                  <c:v>140000</c:v>
                </c:pt>
                <c:pt idx="29">
                  <c:v>145000</c:v>
                </c:pt>
                <c:pt idx="30">
                  <c:v>150000</c:v>
                </c:pt>
                <c:pt idx="31">
                  <c:v>155000</c:v>
                </c:pt>
                <c:pt idx="32">
                  <c:v>160000</c:v>
                </c:pt>
                <c:pt idx="33">
                  <c:v>165000</c:v>
                </c:pt>
                <c:pt idx="34">
                  <c:v>170000</c:v>
                </c:pt>
                <c:pt idx="35">
                  <c:v>175000</c:v>
                </c:pt>
                <c:pt idx="36">
                  <c:v>180000</c:v>
                </c:pt>
                <c:pt idx="37">
                  <c:v>185000</c:v>
                </c:pt>
                <c:pt idx="38">
                  <c:v>190000</c:v>
                </c:pt>
                <c:pt idx="39">
                  <c:v>195000</c:v>
                </c:pt>
                <c:pt idx="40">
                  <c:v>200000</c:v>
                </c:pt>
                <c:pt idx="41">
                  <c:v>205000</c:v>
                </c:pt>
              </c:numCache>
            </c:numRef>
          </c:xVal>
          <c:yVal>
            <c:numRef>
              <c:f>analysis!$L$3:$L$44</c:f>
              <c:numCache>
                <c:formatCode>General</c:formatCode>
                <c:ptCount val="42"/>
                <c:pt idx="2" formatCode="0.00">
                  <c:v>0.54788528878462617</c:v>
                </c:pt>
                <c:pt idx="3" formatCode="0.00">
                  <c:v>0.54835298159847301</c:v>
                </c:pt>
                <c:pt idx="4" formatCode="0.00">
                  <c:v>0.54868505703209935</c:v>
                </c:pt>
                <c:pt idx="5" formatCode="0.00">
                  <c:v>0.54894277323206397</c:v>
                </c:pt>
                <c:pt idx="6" formatCode="0.00">
                  <c:v>0.54915343255429727</c:v>
                </c:pt>
                <c:pt idx="7" formatCode="0.00">
                  <c:v>0.54933160554218552</c:v>
                </c:pt>
                <c:pt idx="8" formatCode="0.00">
                  <c:v>0.54948599273061205</c:v>
                </c:pt>
                <c:pt idx="9" formatCode="0.00">
                  <c:v>0.54962220789717042</c:v>
                </c:pt>
                <c:pt idx="10" formatCode="0.00">
                  <c:v>0.54974408512836304</c:v>
                </c:pt>
                <c:pt idx="11" formatCode="0.00">
                  <c:v>0.5498543597765273</c:v>
                </c:pt>
                <c:pt idx="12" formatCode="0.00">
                  <c:v>0.54995505195773497</c:v>
                </c:pt>
                <c:pt idx="13" formatCode="0.00">
                  <c:v>0.55004769606846926</c:v>
                </c:pt>
                <c:pt idx="14" formatCode="0.00">
                  <c:v>0.55013348503126747</c:v>
                </c:pt>
                <c:pt idx="15" formatCode="0.00">
                  <c:v>0.55021336467160453</c:v>
                </c:pt>
                <c:pt idx="16" formatCode="0.00">
                  <c:v>0.55028809758433439</c:v>
                </c:pt>
                <c:pt idx="17" formatCode="0.00">
                  <c:v>0.55035830761096649</c:v>
                </c:pt>
                <c:pt idx="18" formatCode="0.00">
                  <c:v>0.55042451158916561</c:v>
                </c:pt>
                <c:pt idx="19" formatCode="0.00">
                  <c:v>0.55048714250973152</c:v>
                </c:pt>
                <c:pt idx="20" formatCode="0.00">
                  <c:v>0.5505465667290238</c:v>
                </c:pt>
                <c:pt idx="21" formatCode="0.00">
                  <c:v>0.55060309697900933</c:v>
                </c:pt>
                <c:pt idx="22" formatCode="0.00">
                  <c:v>0.55065700234913495</c:v>
                </c:pt>
                <c:pt idx="23" formatCode="0.00">
                  <c:v>0.55070851604831916</c:v>
                </c:pt>
                <c:pt idx="24" formatCode="0.00">
                  <c:v>0.55075784151441198</c:v>
                </c:pt>
                <c:pt idx="25" formatCode="0.00">
                  <c:v>0.55080515727611679</c:v>
                </c:pt>
                <c:pt idx="26" formatCode="0.00">
                  <c:v>0.55085062086115111</c:v>
                </c:pt>
                <c:pt idx="27" formatCode="0.00">
                  <c:v>0.55089437196670221</c:v>
                </c:pt>
                <c:pt idx="28" formatCode="0.00">
                  <c:v>0.55093653505324414</c:v>
                </c:pt>
                <c:pt idx="29" formatCode="0.00">
                  <c:v>0.55097722148316597</c:v>
                </c:pt>
                <c:pt idx="30" formatCode="0.00">
                  <c:v>0.5510165312968226</c:v>
                </c:pt>
                <c:pt idx="31" formatCode="0.00">
                  <c:v>0.55105455469737874</c:v>
                </c:pt>
                <c:pt idx="32" formatCode="0.00">
                  <c:v>0.55109137329992464</c:v>
                </c:pt>
                <c:pt idx="33" formatCode="0.00">
                  <c:v>0.55112706118839327</c:v>
                </c:pt>
                <c:pt idx="34" formatCode="0.00">
                  <c:v>0.55116168581470915</c:v>
                </c:pt>
                <c:pt idx="35" formatCode="0.00">
                  <c:v>0.55119530876762846</c:v>
                </c:pt>
                <c:pt idx="36" formatCode="0.00">
                  <c:v>0.55122798643328308</c:v>
                </c:pt>
                <c:pt idx="37" formatCode="0.00">
                  <c:v>0.55125977056522635</c:v>
                </c:pt>
                <c:pt idx="38" formatCode="0.00">
                  <c:v>0.55129070877850039</c:v>
                </c:pt>
                <c:pt idx="39" formatCode="0.00">
                  <c:v>0.55132084497950906</c:v>
                </c:pt>
                <c:pt idx="40" formatCode="0.00">
                  <c:v>0.55135021974150289</c:v>
                </c:pt>
                <c:pt idx="41" formatCode="0.00">
                  <c:v>0.55137887063370183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DFA0-45E8-8CE7-72E029110E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3892296"/>
        <c:axId val="1"/>
      </c:scatterChart>
      <c:valAx>
        <c:axId val="323892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Take-off weight (N)</a:t>
                </a:r>
              </a:p>
            </c:rich>
          </c:tx>
          <c:layout>
            <c:manualLayout>
              <c:xMode val="edge"/>
              <c:yMode val="edge"/>
              <c:x val="0.35745942076650739"/>
              <c:y val="0.912621377793362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Empty weight fraction</a:t>
                </a:r>
              </a:p>
            </c:rich>
          </c:tx>
          <c:layout>
            <c:manualLayout>
              <c:xMode val="edge"/>
              <c:yMode val="edge"/>
              <c:x val="2.9532029081864949E-5"/>
              <c:y val="0.314613497757315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892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530328196622653"/>
          <c:y val="0.59000539087821224"/>
          <c:w val="0.18376728122553129"/>
          <c:h val="0.219165428785708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C737-D35E-40A9-BC8F-8CDF93DF532B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D96D7-8B87-418A-BE60-160BFF9CB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8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https://catsr.vse.gmu.edu/SYST660/aircraft_payload_range_analysis_for_financiers___v1.pdf</a:t>
            </a:r>
          </a:p>
          <a:p>
            <a:endParaRPr lang="en-US" dirty="0"/>
          </a:p>
          <a:p>
            <a:r>
              <a:rPr lang="en-US" dirty="0"/>
              <a:t>The primary source for aircraft payload‐range diagrams is the</a:t>
            </a:r>
            <a:r>
              <a:rPr lang="en-US" b="1" dirty="0"/>
              <a:t> Airplane Characteristics for Airport Planning </a:t>
            </a:r>
            <a:r>
              <a:rPr lang="en-US" dirty="0"/>
              <a:t>document, which is published by each aircraft manufacturer. These documents provide, in an industry‐standardized format, airplane characteristics data for general airport planning. Sections within each document include: airplane description, airplane performance (including payload‐range performance), ground maneuvering, terminal servicing, operating conditions, and pavement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95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https://catsr.vse.gmu.edu/SYST660/aircraft_payload_range_analysis_for_financiers___v1.pdf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81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https://catsr.vse.gmu.edu/SYST660/aircraft_payload_range_analysis_for_financiers___v1.pdf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98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https://catsr.vse.gmu.edu/SYST660/aircraft_payload_range_analysis_for_financiers___v1.pdf</a:t>
            </a:r>
          </a:p>
          <a:p>
            <a:r>
              <a:rPr lang="en-US" dirty="0"/>
              <a:t>Source: Trends in Aircraft Efficiency and Design Parameters - </a:t>
            </a:r>
            <a:r>
              <a:rPr lang="en-US" dirty="0" err="1"/>
              <a:t>Zeinali</a:t>
            </a:r>
            <a:r>
              <a:rPr lang="en-US" dirty="0"/>
              <a:t>, M, Ph.D. &amp; Rutherford, D, Ph.D.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97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 from this slide deck is sourced and adapted from Aircraft Design 1 Course content by Dr. Joris </a:t>
            </a:r>
            <a:r>
              <a:rPr lang="en-US" dirty="0" err="1"/>
              <a:t>Melkert</a:t>
            </a:r>
            <a:r>
              <a:rPr lang="en-US" dirty="0"/>
              <a:t> from Delft,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53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percentage sign! (0.001 – 0.005)</a:t>
            </a:r>
          </a:p>
          <a:p>
            <a:r>
              <a:rPr lang="en-US" altLang="en-US" dirty="0">
                <a:latin typeface="+mn-lt"/>
              </a:rPr>
              <a:t>Remember Weight = N, mass = kg!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74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88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89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36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5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 from this slide deck is sourced and adapted from Aircraft Design 1 Course content by Dr. Joris </a:t>
            </a:r>
            <a:r>
              <a:rPr lang="en-US" dirty="0" err="1"/>
              <a:t>Melkert</a:t>
            </a:r>
            <a:r>
              <a:rPr lang="en-US" dirty="0"/>
              <a:t> from Delft,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3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display this information using normal or logarithmic plots.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7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1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= Single Engine</a:t>
            </a:r>
          </a:p>
          <a:p>
            <a:r>
              <a:rPr lang="en-US" dirty="0"/>
              <a:t>BJ = Business Jet</a:t>
            </a:r>
          </a:p>
          <a:p>
            <a:endParaRPr lang="en-US" dirty="0"/>
          </a:p>
          <a:p>
            <a:r>
              <a:rPr lang="en-US" dirty="0"/>
              <a:t>Logarithmic regression may produce better results locally, but could diverge significantly away from datapoints!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46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= Single Engine</a:t>
            </a:r>
          </a:p>
          <a:p>
            <a:r>
              <a:rPr lang="en-US" dirty="0"/>
              <a:t>BJ = Business Jet</a:t>
            </a:r>
          </a:p>
          <a:p>
            <a:endParaRPr lang="en-US" dirty="0"/>
          </a:p>
          <a:p>
            <a:r>
              <a:rPr lang="en-US" dirty="0"/>
              <a:t>Logarithmic regression may produce better results locally, but could diverge significantly away from datapoints!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5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Raymer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98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All weight fractions may be determined by use of statistical values </a:t>
            </a:r>
            <a:r>
              <a:rPr lang="en-US" altLang="en-US" b="1" dirty="0"/>
              <a:t>except those for fuel intensive flight phases such as cruise, loiter and flying to an alternate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When available, the use of real data is preferred!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3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Raymer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38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78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=  Range in m</a:t>
            </a:r>
          </a:p>
          <a:p>
            <a:r>
              <a:rPr lang="en-US" dirty="0"/>
              <a:t>E = Endurance in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29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 from this slide deck is sourced and adapted from Aircraft Design 1 Course content by Dr. Joris </a:t>
            </a:r>
            <a:r>
              <a:rPr lang="en-US" dirty="0" err="1"/>
              <a:t>Melkert</a:t>
            </a:r>
            <a:r>
              <a:rPr lang="en-US" dirty="0"/>
              <a:t> from Delft,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=  Range in m</a:t>
            </a:r>
          </a:p>
          <a:p>
            <a:r>
              <a:rPr lang="en-US" dirty="0"/>
              <a:t>E = Endurance in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41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Lbs</a:t>
            </a:r>
            <a:r>
              <a:rPr lang="en-US" dirty="0"/>
              <a:t> = pounds mass</a:t>
            </a:r>
          </a:p>
          <a:p>
            <a:r>
              <a:rPr lang="en-US" dirty="0"/>
              <a:t>Lbf = pounds force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https://www.behance.net/gallery/105455299/2030-EH-001-Business-Jet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454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match your trend data? If so; good! If not: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3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1F3F4"/>
                </a:solidFill>
                <a:effectLst/>
                <a:latin typeface="Google Sans"/>
              </a:rPr>
              <a:t>Diamond DA20 Katana</a:t>
            </a:r>
            <a:endParaRPr lang="en-US" dirty="0"/>
          </a:p>
          <a:p>
            <a:r>
              <a:rPr lang="en-US" dirty="0"/>
              <a:t>https://wildnordics.com/wp-content/uploads/2020/06/csm_DA20i_Highlight_1_Design_Bild_2_d1c2f53092-e1600009924222.jpg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36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it match your trend data? If so; good! If not: why not?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31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 from this slide deck is sourced and adapted from Aircraft Design 1 Course content by Dr. Joris </a:t>
            </a:r>
            <a:r>
              <a:rPr lang="en-US" dirty="0" err="1"/>
              <a:t>Melkert</a:t>
            </a:r>
            <a:r>
              <a:rPr lang="en-US" dirty="0"/>
              <a:t> from Delft,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0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9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79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Contents from this slide deck is sourced and adapted from Aircraft Design 1 Course content by Dr. Joris </a:t>
            </a:r>
            <a:r>
              <a:rPr lang="en-US" dirty="0" err="1"/>
              <a:t>Melkert</a:t>
            </a:r>
            <a:r>
              <a:rPr lang="en-US" dirty="0"/>
              <a:t> from Delft,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24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4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97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5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6D7-8B87-418A-BE60-160BFF9CBD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6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20763"/>
            <a:ext cx="10363200" cy="9167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1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1029" y="4441416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41029" y="612788"/>
            <a:ext cx="7315200" cy="3671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41029" y="5008154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798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20763"/>
            <a:ext cx="10363200" cy="9167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9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192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8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7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0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25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F29C22-DAA5-40E5-9652-69E2EF57603E}"/>
              </a:ext>
            </a:extLst>
          </p:cNvPr>
          <p:cNvSpPr/>
          <p:nvPr userDrawn="1"/>
        </p:nvSpPr>
        <p:spPr>
          <a:xfrm>
            <a:off x="0" y="0"/>
            <a:ext cx="12192000" cy="5961529"/>
          </a:xfrm>
          <a:prstGeom prst="rect">
            <a:avLst/>
          </a:prstGeom>
          <a:solidFill>
            <a:srgbClr val="970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5F4152-6B85-4757-B724-7A1CF1111B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5082" y="117861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[New Section/Sub-Section Topic]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E0E08C0-7FB0-4AD9-AFE6-05A27DE00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4106" y="1783975"/>
            <a:ext cx="4876800" cy="40699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192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8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7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0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[List of New Section/Topic Sub-Sections/Topics]</a:t>
            </a:r>
          </a:p>
          <a:p>
            <a:r>
              <a:rPr lang="en-US" dirty="0"/>
              <a:t>#.1 Sub-Section/Topic 1</a:t>
            </a:r>
          </a:p>
          <a:p>
            <a:r>
              <a:rPr lang="en-US" dirty="0"/>
              <a:t>#.2 Sub-Section/Topic 2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#. # Sub-Section/Topic #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378B3B-B4E7-4E2B-878C-C03099A52A2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490881" y="1783975"/>
            <a:ext cx="6485965" cy="41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192882" indent="0">
              <a:buNone/>
              <a:defRPr sz="2000"/>
            </a:lvl2pPr>
            <a:lvl3pPr marL="385763" indent="0">
              <a:buNone/>
              <a:defRPr sz="1600"/>
            </a:lvl3pPr>
            <a:lvl4pPr marL="578644" indent="0">
              <a:buNone/>
              <a:defRPr sz="1200"/>
            </a:lvl4pPr>
            <a:lvl5pPr marL="771525" indent="0">
              <a:buNone/>
              <a:defRPr sz="1200"/>
            </a:lvl5pPr>
          </a:lstStyle>
          <a:p>
            <a:pPr lvl="0"/>
            <a:r>
              <a:rPr lang="en-US" dirty="0"/>
              <a:t>[New Section/Topic Picture]</a:t>
            </a:r>
          </a:p>
        </p:txBody>
      </p:sp>
    </p:spTree>
    <p:extLst>
      <p:ext uri="{BB962C8B-B14F-4D97-AF65-F5344CB8AC3E}">
        <p14:creationId xmlns:p14="http://schemas.microsoft.com/office/powerpoint/2010/main" val="127897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t"/>
          <a:lstStyle>
            <a:lvl1pPr algn="l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7"/>
            <a:ext cx="10972800" cy="41081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71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324" y="440691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2800" b="1" cap="all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32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192881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76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t"/>
          <a:lstStyle>
            <a:lvl1pPr algn="l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17225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17225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6704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t"/>
          <a:lstStyle>
            <a:lvl1pPr algn="l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80"/>
            <a:ext cx="5386917" cy="357192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6" y="2174880"/>
            <a:ext cx="5389033" cy="357192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225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t"/>
          <a:lstStyle>
            <a:lvl1pPr algn="l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55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t"/>
          <a:lstStyle>
            <a:lvl1pPr algn="l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3"/>
            <a:ext cx="6815667" cy="54609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298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059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Logo Up b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6"/>
          <a:stretch/>
        </p:blipFill>
        <p:spPr bwMode="auto">
          <a:xfrm>
            <a:off x="3" y="5811852"/>
            <a:ext cx="12189884" cy="104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EAC6F5-8B02-4EF7-9115-DC05E62274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0276" y="282402"/>
            <a:ext cx="7789341" cy="43299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ctr" defTabSz="192881" rtl="0" eaLnBrk="1" fontAlgn="base" hangingPunct="1">
        <a:spcBef>
          <a:spcPct val="0"/>
        </a:spcBef>
        <a:spcAft>
          <a:spcPct val="0"/>
        </a:spcAft>
        <a:defRPr sz="1856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92881"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85763"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578644"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771525" algn="ctr" defTabSz="192881" rtl="0" eaLnBrk="1" fontAlgn="base" hangingPunct="1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44661" indent="-14466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35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13433" indent="-12055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81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482204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013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675085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867966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844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060847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DBE5CF-ABBB-410C-822C-4016CD410C6F}"/>
              </a:ext>
            </a:extLst>
          </p:cNvPr>
          <p:cNvSpPr/>
          <p:nvPr userDrawn="1"/>
        </p:nvSpPr>
        <p:spPr>
          <a:xfrm>
            <a:off x="2" y="5956928"/>
            <a:ext cx="12191999" cy="901072"/>
          </a:xfrm>
          <a:prstGeom prst="rect">
            <a:avLst/>
          </a:prstGeom>
          <a:solidFill>
            <a:srgbClr val="9700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7" descr="bottom garnet bar.png">
            <a:extLst>
              <a:ext uri="{FF2B5EF4-FFF2-40B4-BE49-F238E27FC236}">
                <a16:creationId xmlns:a16="http://schemas.microsoft.com/office/drawing/2014/main" id="{116F2435-A4A8-49C8-B18E-2A548E2AF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2"/>
          <a:stretch/>
        </p:blipFill>
        <p:spPr bwMode="auto">
          <a:xfrm>
            <a:off x="1" y="5969209"/>
            <a:ext cx="4531659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69E46-A192-4357-A367-99BF5352D745}"/>
              </a:ext>
            </a:extLst>
          </p:cNvPr>
          <p:cNvSpPr txBox="1"/>
          <p:nvPr userDrawn="1"/>
        </p:nvSpPr>
        <p:spPr>
          <a:xfrm>
            <a:off x="11545017" y="6482527"/>
            <a:ext cx="64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74A9693-E5FD-411F-A0B0-46A75F5C6BF1}" type="slidenum">
              <a:rPr lang="en-US" smtClean="0">
                <a:solidFill>
                  <a:schemeClr val="bg1"/>
                </a:solidFill>
              </a:rPr>
              <a:pPr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2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3" r:id="rId10"/>
  </p:sldLayoutIdLst>
  <p:txStyles>
    <p:titleStyle>
      <a:lvl1pPr algn="ctr" defTabSz="192881" rtl="0" fontAlgn="base">
        <a:spcBef>
          <a:spcPct val="0"/>
        </a:spcBef>
        <a:spcAft>
          <a:spcPct val="0"/>
        </a:spcAft>
        <a:defRPr sz="1856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92881"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85763"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578644"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771525" algn="ctr" defTabSz="192881" rtl="0" fontAlgn="base">
        <a:spcBef>
          <a:spcPct val="0"/>
        </a:spcBef>
        <a:spcAft>
          <a:spcPct val="0"/>
        </a:spcAft>
        <a:defRPr sz="185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44661" indent="-144661" algn="l" defTabSz="192881" rtl="0" fontAlgn="base">
        <a:spcBef>
          <a:spcPct val="20000"/>
        </a:spcBef>
        <a:spcAft>
          <a:spcPct val="0"/>
        </a:spcAft>
        <a:buFont typeface="Arial" charset="0"/>
        <a:buChar char="•"/>
        <a:defRPr sz="135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13433" indent="-120551" algn="l" defTabSz="192881" rtl="0" fontAlgn="base">
        <a:spcBef>
          <a:spcPct val="20000"/>
        </a:spcBef>
        <a:spcAft>
          <a:spcPct val="0"/>
        </a:spcAft>
        <a:buFont typeface="Arial" charset="0"/>
        <a:buChar char="–"/>
        <a:defRPr sz="1181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482204" indent="-96441" algn="l" defTabSz="192881" rtl="0" fontAlgn="base">
        <a:spcBef>
          <a:spcPct val="20000"/>
        </a:spcBef>
        <a:spcAft>
          <a:spcPct val="0"/>
        </a:spcAft>
        <a:buFont typeface="Arial" charset="0"/>
        <a:buChar char="•"/>
        <a:defRPr sz="1013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675085" indent="-96441" algn="l" defTabSz="192881" rtl="0" fontAlgn="base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867966" indent="-96441" algn="l" defTabSz="192881" rtl="0" fontAlgn="base">
        <a:spcBef>
          <a:spcPct val="20000"/>
        </a:spcBef>
        <a:spcAft>
          <a:spcPct val="0"/>
        </a:spcAft>
        <a:buFont typeface="Arial" charset="0"/>
        <a:buChar char="»"/>
        <a:defRPr sz="844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060847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dbacker@cec.sc.edu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9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14.bin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0.wmf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wdbacker@cec.sc.edu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A57CC48-463A-411E-A9DB-B6D195CF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58"/>
          <a:stretch/>
        </p:blipFill>
        <p:spPr>
          <a:xfrm>
            <a:off x="0" y="0"/>
            <a:ext cx="12192000" cy="59419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08DC2-6131-4FE7-BC97-3DF2DD7A417D}"/>
              </a:ext>
            </a:extLst>
          </p:cNvPr>
          <p:cNvSpPr/>
          <p:nvPr/>
        </p:nvSpPr>
        <p:spPr>
          <a:xfrm>
            <a:off x="0" y="1780"/>
            <a:ext cx="12192001" cy="59529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97169-CE0C-4E30-9E27-FCDD7FAC8BDE}"/>
              </a:ext>
            </a:extLst>
          </p:cNvPr>
          <p:cNvSpPr txBox="1"/>
          <p:nvPr/>
        </p:nvSpPr>
        <p:spPr>
          <a:xfrm>
            <a:off x="3330388" y="89977"/>
            <a:ext cx="5531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AESP 415 – Aircraft Design Part I Basics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2587E0B-ADF5-4B62-A131-07B2F668BF9F}"/>
              </a:ext>
            </a:extLst>
          </p:cNvPr>
          <p:cNvSpPr txBox="1">
            <a:spLocks/>
          </p:cNvSpPr>
          <p:nvPr/>
        </p:nvSpPr>
        <p:spPr>
          <a:xfrm>
            <a:off x="8506348" y="5126091"/>
            <a:ext cx="3429000" cy="1241822"/>
          </a:xfrm>
          <a:prstGeom prst="rect">
            <a:avLst/>
          </a:prstGeom>
        </p:spPr>
        <p:txBody>
          <a:bodyPr>
            <a:normAutofit/>
          </a:bodyPr>
          <a:lstStyle>
            <a:lvl1pPr marL="144661" indent="-14466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13433" indent="-12055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18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482204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675085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844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867966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844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060847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Dr. Wout De Backer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1000 Catawba St, Ste 120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wdbacker@cec.sc.edu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E0DC8-B6C3-417E-91F9-5CFA2BE4BC38}"/>
              </a:ext>
            </a:extLst>
          </p:cNvPr>
          <p:cNvSpPr/>
          <p:nvPr/>
        </p:nvSpPr>
        <p:spPr>
          <a:xfrm>
            <a:off x="338137" y="2720898"/>
            <a:ext cx="1472337" cy="1446550"/>
          </a:xfrm>
          <a:prstGeom prst="rect">
            <a:avLst/>
          </a:prstGeom>
          <a:solidFill>
            <a:srgbClr val="9700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0A14-F498-4759-BE45-3CFA84B34BA2}"/>
              </a:ext>
            </a:extLst>
          </p:cNvPr>
          <p:cNvSpPr txBox="1"/>
          <p:nvPr/>
        </p:nvSpPr>
        <p:spPr>
          <a:xfrm>
            <a:off x="338138" y="2894843"/>
            <a:ext cx="1472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9B0E5-372F-4B1B-A762-FD43A565DFF8}"/>
              </a:ext>
            </a:extLst>
          </p:cNvPr>
          <p:cNvSpPr txBox="1"/>
          <p:nvPr/>
        </p:nvSpPr>
        <p:spPr>
          <a:xfrm>
            <a:off x="338138" y="2720898"/>
            <a:ext cx="147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MODULE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BFEC9-68D8-4B5E-8370-998D88E5B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128" y="2457450"/>
            <a:ext cx="9945219" cy="1979743"/>
          </a:xfrm>
        </p:spPr>
        <p:txBody>
          <a:bodyPr anchor="ctr"/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PRELIMINARY SIZING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F1D30-7D5F-49C7-AB37-712C56613EB5}"/>
              </a:ext>
            </a:extLst>
          </p:cNvPr>
          <p:cNvSpPr txBox="1"/>
          <p:nvPr/>
        </p:nvSpPr>
        <p:spPr>
          <a:xfrm>
            <a:off x="10618694" y="95260"/>
            <a:ext cx="1573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Lecture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749CF-953B-4A51-908A-A2A11EFAA337}"/>
              </a:ext>
            </a:extLst>
          </p:cNvPr>
          <p:cNvSpPr txBox="1"/>
          <p:nvPr/>
        </p:nvSpPr>
        <p:spPr>
          <a:xfrm>
            <a:off x="338136" y="3791097"/>
            <a:ext cx="147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TOPIC 6</a:t>
            </a:r>
            <a:endParaRPr 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01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Payload – Range Diagram (Weight Definitions)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F0E0F9-3B2D-46C9-A2C9-00784D5A7D02}"/>
              </a:ext>
            </a:extLst>
          </p:cNvPr>
          <p:cNvGrpSpPr/>
          <p:nvPr/>
        </p:nvGrpSpPr>
        <p:grpSpPr>
          <a:xfrm>
            <a:off x="1896433" y="838994"/>
            <a:ext cx="8791926" cy="5418138"/>
            <a:chOff x="1896433" y="838994"/>
            <a:chExt cx="8791926" cy="5418138"/>
          </a:xfrm>
        </p:grpSpPr>
        <p:sp>
          <p:nvSpPr>
            <p:cNvPr id="93" name="Slide Number Placeholder 3">
              <a:extLst>
                <a:ext uri="{FF2B5EF4-FFF2-40B4-BE49-F238E27FC236}">
                  <a16:creationId xmlns:a16="http://schemas.microsoft.com/office/drawing/2014/main" id="{3A352592-6367-4E80-88C1-FA5EB19CD0FF}"/>
                </a:ext>
              </a:extLst>
            </p:cNvPr>
            <p:cNvSpPr txBox="1">
              <a:spLocks/>
            </p:cNvSpPr>
            <p:nvPr/>
          </p:nvSpPr>
          <p:spPr>
            <a:xfrm>
              <a:off x="8185830" y="6028532"/>
              <a:ext cx="1905000" cy="228600"/>
            </a:xfrm>
            <a:prstGeom prst="rect">
              <a:avLst/>
            </a:prstGeom>
            <a:noFill/>
            <a:ln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charset="0"/>
                  <a:cs typeface="ＭＳ Ｐゴシック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charset="0"/>
                  <a:cs typeface="ＭＳ Ｐゴシック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charset="0"/>
                  <a:cs typeface="ＭＳ Ｐゴシック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charset="0"/>
                  <a:cs typeface="ＭＳ Ｐゴシック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charset="0"/>
                  <a:cs typeface="ＭＳ Ｐゴシック" charset="0"/>
                </a:defRPr>
              </a:lvl5pPr>
              <a:lvl6pPr marL="2514600" indent="-228600" algn="l" defTabSz="4572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charset="0"/>
                  <a:cs typeface="ＭＳ Ｐゴシック" charset="0"/>
                </a:defRPr>
              </a:lvl6pPr>
              <a:lvl7pPr marL="2971800" indent="-228600" algn="l" defTabSz="4572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charset="0"/>
                  <a:cs typeface="ＭＳ Ｐゴシック" charset="0"/>
                </a:defRPr>
              </a:lvl7pPr>
              <a:lvl8pPr marL="3429000" indent="-228600" algn="l" defTabSz="4572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charset="0"/>
                  <a:cs typeface="ＭＳ Ｐゴシック" charset="0"/>
                </a:defRPr>
              </a:lvl8pPr>
              <a:lvl9pPr marL="3886200" indent="-228600" algn="l" defTabSz="4572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charset="0"/>
                  <a:cs typeface="ＭＳ Ｐゴシック" charset="0"/>
                </a:defRPr>
              </a:lvl9pPr>
            </a:lstStyle>
            <a:p>
              <a:fld id="{AB917E42-1BF2-454C-B915-19565D611D33}" type="slidenum">
                <a:rPr lang="en-US" altLang="en-US" sz="1000" smtClean="0">
                  <a:latin typeface="+mn-lt"/>
                </a:rPr>
                <a:pPr/>
                <a:t>10</a:t>
              </a:fld>
              <a:endParaRPr lang="en-US" altLang="en-US" sz="1000">
                <a:latin typeface="+mn-lt"/>
              </a:endParaRPr>
            </a:p>
          </p:txBody>
        </p:sp>
        <p:sp>
          <p:nvSpPr>
            <p:cNvPr id="94" name="Freeform 2">
              <a:extLst>
                <a:ext uri="{FF2B5EF4-FFF2-40B4-BE49-F238E27FC236}">
                  <a16:creationId xmlns:a16="http://schemas.microsoft.com/office/drawing/2014/main" id="{86EC6CB8-6406-4C61-9F57-7DF6E476F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143" y="3310732"/>
              <a:ext cx="5870575" cy="1985962"/>
            </a:xfrm>
            <a:custGeom>
              <a:avLst/>
              <a:gdLst>
                <a:gd name="T0" fmla="*/ 0 w 3698"/>
                <a:gd name="T1" fmla="*/ 1985962 h 1251"/>
                <a:gd name="T2" fmla="*/ 9525 w 3698"/>
                <a:gd name="T3" fmla="*/ 0 h 1251"/>
                <a:gd name="T4" fmla="*/ 3057525 w 3698"/>
                <a:gd name="T5" fmla="*/ 0 h 1251"/>
                <a:gd name="T6" fmla="*/ 5424488 w 3698"/>
                <a:gd name="T7" fmla="*/ 733425 h 1251"/>
                <a:gd name="T8" fmla="*/ 5870575 w 3698"/>
                <a:gd name="T9" fmla="*/ 1982787 h 1251"/>
                <a:gd name="T10" fmla="*/ 0 w 3698"/>
                <a:gd name="T11" fmla="*/ 1985962 h 12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98"/>
                <a:gd name="T19" fmla="*/ 0 h 1251"/>
                <a:gd name="T20" fmla="*/ 3698 w 3698"/>
                <a:gd name="T21" fmla="*/ 1251 h 12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98" h="1251">
                  <a:moveTo>
                    <a:pt x="0" y="1251"/>
                  </a:moveTo>
                  <a:lnTo>
                    <a:pt x="6" y="0"/>
                  </a:lnTo>
                  <a:lnTo>
                    <a:pt x="1926" y="0"/>
                  </a:lnTo>
                  <a:lnTo>
                    <a:pt x="3417" y="462"/>
                  </a:lnTo>
                  <a:lnTo>
                    <a:pt x="3698" y="1249"/>
                  </a:lnTo>
                  <a:lnTo>
                    <a:pt x="0" y="125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95" name="Line 4">
              <a:extLst>
                <a:ext uri="{FF2B5EF4-FFF2-40B4-BE49-F238E27FC236}">
                  <a16:creationId xmlns:a16="http://schemas.microsoft.com/office/drawing/2014/main" id="{042A5C6F-6FF8-48DA-8388-0C6E61E266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5730" y="1067594"/>
              <a:ext cx="12700" cy="420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6" name="Line 5">
              <a:extLst>
                <a:ext uri="{FF2B5EF4-FFF2-40B4-BE49-F238E27FC236}">
                  <a16:creationId xmlns:a16="http://schemas.microsoft.com/office/drawing/2014/main" id="{8900F3BF-6D2E-4220-8B75-D11E82801B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8430" y="5301457"/>
              <a:ext cx="7948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7" name="Line 6">
              <a:extLst>
                <a:ext uri="{FF2B5EF4-FFF2-40B4-BE49-F238E27FC236}">
                  <a16:creationId xmlns:a16="http://schemas.microsoft.com/office/drawing/2014/main" id="{C56C679E-5803-456C-8566-87F6FC9690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8430" y="3320257"/>
              <a:ext cx="304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8" name="Line 7">
              <a:extLst>
                <a:ext uri="{FF2B5EF4-FFF2-40B4-BE49-F238E27FC236}">
                  <a16:creationId xmlns:a16="http://schemas.microsoft.com/office/drawing/2014/main" id="{68FFDD83-B9EC-4B44-9F10-B7BF0040D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6430" y="3310732"/>
              <a:ext cx="2362200" cy="728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99" name="Line 8">
              <a:extLst>
                <a:ext uri="{FF2B5EF4-FFF2-40B4-BE49-F238E27FC236}">
                  <a16:creationId xmlns:a16="http://schemas.microsoft.com/office/drawing/2014/main" id="{30210F2B-4599-43AB-B53A-AA4CAE51D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8630" y="4039394"/>
              <a:ext cx="457200" cy="1262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0" name="Text Box 9">
              <a:extLst>
                <a:ext uri="{FF2B5EF4-FFF2-40B4-BE49-F238E27FC236}">
                  <a16:creationId xmlns:a16="http://schemas.microsoft.com/office/drawing/2014/main" id="{F37390C7-E180-49A6-87F4-5D7C6A665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3355" y="4964907"/>
              <a:ext cx="715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range</a:t>
              </a:r>
            </a:p>
          </p:txBody>
        </p:sp>
        <p:sp>
          <p:nvSpPr>
            <p:cNvPr id="101" name="Text Box 10">
              <a:extLst>
                <a:ext uri="{FF2B5EF4-FFF2-40B4-BE49-F238E27FC236}">
                  <a16:creationId xmlns:a16="http://schemas.microsoft.com/office/drawing/2014/main" id="{C8631DA1-5133-47A3-96FD-0014BE3B0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653418" y="1475066"/>
              <a:ext cx="8553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 dirty="0">
                  <a:latin typeface="+mn-lt"/>
                </a:rPr>
                <a:t>Weight</a:t>
              </a:r>
            </a:p>
          </p:txBody>
        </p:sp>
        <p:sp>
          <p:nvSpPr>
            <p:cNvPr id="102" name="Line 11">
              <a:extLst>
                <a:ext uri="{FF2B5EF4-FFF2-40B4-BE49-F238E27FC236}">
                  <a16:creationId xmlns:a16="http://schemas.microsoft.com/office/drawing/2014/main" id="{7EE66E8B-7D99-40D8-B713-3A4A44B0F0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1430" y="3320257"/>
              <a:ext cx="0" cy="198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" name="Text Box 12">
              <a:extLst>
                <a:ext uri="{FF2B5EF4-FFF2-40B4-BE49-F238E27FC236}">
                  <a16:creationId xmlns:a16="http://schemas.microsoft.com/office/drawing/2014/main" id="{08A52038-2F1B-40A7-8C7F-F31921ADD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2230" y="3775869"/>
              <a:ext cx="117320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maximum </a:t>
              </a:r>
            </a:p>
            <a:p>
              <a:r>
                <a:rPr lang="en-US" altLang="en-US" sz="1800">
                  <a:latin typeface="+mn-lt"/>
                </a:rPr>
                <a:t>structural </a:t>
              </a:r>
            </a:p>
            <a:p>
              <a:r>
                <a:rPr lang="en-US" altLang="en-US" sz="1800">
                  <a:latin typeface="+mn-lt"/>
                </a:rPr>
                <a:t>payload</a:t>
              </a:r>
            </a:p>
          </p:txBody>
        </p:sp>
        <p:sp>
          <p:nvSpPr>
            <p:cNvPr id="104" name="Line 13">
              <a:extLst>
                <a:ext uri="{FF2B5EF4-FFF2-40B4-BE49-F238E27FC236}">
                  <a16:creationId xmlns:a16="http://schemas.microsoft.com/office/drawing/2014/main" id="{7ACF44BE-B5D7-4DA2-BEF3-E89D66B44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6430" y="1219994"/>
              <a:ext cx="0" cy="4460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" name="Line 14">
              <a:extLst>
                <a:ext uri="{FF2B5EF4-FFF2-40B4-BE49-F238E27FC236}">
                  <a16:creationId xmlns:a16="http://schemas.microsoft.com/office/drawing/2014/main" id="{DA7007D3-9931-4938-9CFD-88DDBAC20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8630" y="1219994"/>
              <a:ext cx="0" cy="4081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6" name="Line 15">
              <a:extLst>
                <a:ext uri="{FF2B5EF4-FFF2-40B4-BE49-F238E27FC236}">
                  <a16:creationId xmlns:a16="http://schemas.microsoft.com/office/drawing/2014/main" id="{F2B44054-B994-43F2-8933-2826D95BA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5830" y="1191419"/>
              <a:ext cx="0" cy="4657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9C6C601E-5CE2-435E-A0AF-C8C300DB7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8430" y="2253457"/>
              <a:ext cx="662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8" name="Text Box 17">
              <a:extLst>
                <a:ext uri="{FF2B5EF4-FFF2-40B4-BE49-F238E27FC236}">
                  <a16:creationId xmlns:a16="http://schemas.microsoft.com/office/drawing/2014/main" id="{FC663EAE-6D90-4507-8ABA-F0E6227D5F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1030" y="1904207"/>
              <a:ext cx="25540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maximum landing weight</a:t>
              </a:r>
            </a:p>
          </p:txBody>
        </p:sp>
        <p:sp>
          <p:nvSpPr>
            <p:cNvPr id="109" name="Text Box 18">
              <a:extLst>
                <a:ext uri="{FF2B5EF4-FFF2-40B4-BE49-F238E27FC236}">
                  <a16:creationId xmlns:a16="http://schemas.microsoft.com/office/drawing/2014/main" id="{387AFB10-97F4-41C0-AE6C-C84ADFD33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8430" y="2986882"/>
              <a:ext cx="267656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maximum zero fuel weight</a:t>
              </a:r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8A76758C-C960-4A1F-A728-0027DB1D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5543" y="5258594"/>
              <a:ext cx="381000" cy="693738"/>
            </a:xfrm>
            <a:custGeom>
              <a:avLst/>
              <a:gdLst>
                <a:gd name="T0" fmla="*/ 228600 w 240"/>
                <a:gd name="T1" fmla="*/ 0 h 437"/>
                <a:gd name="T2" fmla="*/ 228600 w 240"/>
                <a:gd name="T3" fmla="*/ 152400 h 437"/>
                <a:gd name="T4" fmla="*/ 381000 w 240"/>
                <a:gd name="T5" fmla="*/ 228600 h 437"/>
                <a:gd name="T6" fmla="*/ 0 w 240"/>
                <a:gd name="T7" fmla="*/ 304800 h 437"/>
                <a:gd name="T8" fmla="*/ 228600 w 240"/>
                <a:gd name="T9" fmla="*/ 381000 h 437"/>
                <a:gd name="T10" fmla="*/ 234950 w 240"/>
                <a:gd name="T11" fmla="*/ 693738 h 4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0"/>
                <a:gd name="T19" fmla="*/ 0 h 437"/>
                <a:gd name="T20" fmla="*/ 240 w 240"/>
                <a:gd name="T21" fmla="*/ 437 h 4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0" h="437">
                  <a:moveTo>
                    <a:pt x="144" y="0"/>
                  </a:moveTo>
                  <a:lnTo>
                    <a:pt x="144" y="96"/>
                  </a:lnTo>
                  <a:lnTo>
                    <a:pt x="240" y="144"/>
                  </a:lnTo>
                  <a:lnTo>
                    <a:pt x="0" y="192"/>
                  </a:lnTo>
                  <a:lnTo>
                    <a:pt x="144" y="240"/>
                  </a:lnTo>
                  <a:lnTo>
                    <a:pt x="148" y="437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11" name="Text Box 20">
              <a:extLst>
                <a:ext uri="{FF2B5EF4-FFF2-40B4-BE49-F238E27FC236}">
                  <a16:creationId xmlns:a16="http://schemas.microsoft.com/office/drawing/2014/main" id="{5EF172FA-5571-4E11-85F6-8B70FC0C3E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730" y="5620544"/>
              <a:ext cx="30956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0</a:t>
              </a:r>
            </a:p>
          </p:txBody>
        </p:sp>
        <p:sp>
          <p:nvSpPr>
            <p:cNvPr id="112" name="Line 21">
              <a:extLst>
                <a:ext uri="{FF2B5EF4-FFF2-40B4-BE49-F238E27FC236}">
                  <a16:creationId xmlns:a16="http://schemas.microsoft.com/office/drawing/2014/main" id="{64B32F0A-6817-4E7A-AE46-F9662F23E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143" y="5969794"/>
              <a:ext cx="754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3" name="Line 22">
              <a:extLst>
                <a:ext uri="{FF2B5EF4-FFF2-40B4-BE49-F238E27FC236}">
                  <a16:creationId xmlns:a16="http://schemas.microsoft.com/office/drawing/2014/main" id="{48FE8EDC-1AC9-4DEB-82E8-724A389CF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8430" y="1219994"/>
              <a:ext cx="792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4" name="Text Box 23">
              <a:extLst>
                <a:ext uri="{FF2B5EF4-FFF2-40B4-BE49-F238E27FC236}">
                  <a16:creationId xmlns:a16="http://schemas.microsoft.com/office/drawing/2014/main" id="{5B15D793-F12D-4C5B-941C-015E73F68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3030" y="838994"/>
              <a:ext cx="25912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maximum take-off weight</a:t>
              </a:r>
            </a:p>
          </p:txBody>
        </p:sp>
        <p:sp>
          <p:nvSpPr>
            <p:cNvPr id="115" name="Line 24">
              <a:extLst>
                <a:ext uri="{FF2B5EF4-FFF2-40B4-BE49-F238E27FC236}">
                  <a16:creationId xmlns:a16="http://schemas.microsoft.com/office/drawing/2014/main" id="{77406A90-293E-4FD8-AC8A-30FBD68824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8430" y="1219994"/>
              <a:ext cx="12700" cy="4078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6" name="Text Box 25">
              <a:extLst>
                <a:ext uri="{FF2B5EF4-FFF2-40B4-BE49-F238E27FC236}">
                  <a16:creationId xmlns:a16="http://schemas.microsoft.com/office/drawing/2014/main" id="{5D55E968-1618-4E51-B838-F79C53776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731117" y="3291960"/>
              <a:ext cx="22034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maximum useful load</a:t>
              </a:r>
            </a:p>
          </p:txBody>
        </p:sp>
        <p:sp>
          <p:nvSpPr>
            <p:cNvPr id="117" name="Line 26">
              <a:extLst>
                <a:ext uri="{FF2B5EF4-FFF2-40B4-BE49-F238E27FC236}">
                  <a16:creationId xmlns:a16="http://schemas.microsoft.com/office/drawing/2014/main" id="{6212518D-35EE-428A-9694-30F654F0CE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8630" y="1219994"/>
              <a:ext cx="457200" cy="1262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8" name="Line 27">
              <a:extLst>
                <a:ext uri="{FF2B5EF4-FFF2-40B4-BE49-F238E27FC236}">
                  <a16:creationId xmlns:a16="http://schemas.microsoft.com/office/drawing/2014/main" id="{BD381AD3-4550-483C-BE3E-3D9CA6F128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5830" y="2439194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19" name="Line 28">
              <a:extLst>
                <a:ext uri="{FF2B5EF4-FFF2-40B4-BE49-F238E27FC236}">
                  <a16:creationId xmlns:a16="http://schemas.microsoft.com/office/drawing/2014/main" id="{D6F0B21C-080A-4292-AB69-C9893FA2E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76430" y="2439194"/>
              <a:ext cx="0" cy="2846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0" name="Text Box 29">
              <a:extLst>
                <a:ext uri="{FF2B5EF4-FFF2-40B4-BE49-F238E27FC236}">
                  <a16:creationId xmlns:a16="http://schemas.microsoft.com/office/drawing/2014/main" id="{C76C5FC1-6007-4BF1-BD90-EE1B54E127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063707" y="3833297"/>
              <a:ext cx="19920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useful fuel capacity</a:t>
              </a:r>
            </a:p>
          </p:txBody>
        </p:sp>
        <p:sp>
          <p:nvSpPr>
            <p:cNvPr id="121" name="Text Box 30">
              <a:extLst>
                <a:ext uri="{FF2B5EF4-FFF2-40B4-BE49-F238E27FC236}">
                  <a16:creationId xmlns:a16="http://schemas.microsoft.com/office/drawing/2014/main" id="{75EC0CB5-AEE9-4050-B5A7-79BFB6DEE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08582">
              <a:off x="2207922" y="1390135"/>
              <a:ext cx="21704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 dirty="0">
                  <a:latin typeface="+mn-lt"/>
                </a:rPr>
                <a:t>TOW limited by MLW</a:t>
              </a:r>
            </a:p>
          </p:txBody>
        </p:sp>
        <p:sp>
          <p:nvSpPr>
            <p:cNvPr id="122" name="Text Box 31">
              <a:extLst>
                <a:ext uri="{FF2B5EF4-FFF2-40B4-BE49-F238E27FC236}">
                  <a16:creationId xmlns:a16="http://schemas.microsoft.com/office/drawing/2014/main" id="{361AF1A2-5936-4DE8-A5EB-CF56B73DF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10494">
              <a:off x="3229207" y="1593335"/>
              <a:ext cx="16026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 dirty="0">
                  <a:latin typeface="+mn-lt"/>
                </a:rPr>
                <a:t>take-off weight</a:t>
              </a:r>
            </a:p>
          </p:txBody>
        </p:sp>
        <p:sp>
          <p:nvSpPr>
            <p:cNvPr id="123" name="Line 32">
              <a:extLst>
                <a:ext uri="{FF2B5EF4-FFF2-40B4-BE49-F238E27FC236}">
                  <a16:creationId xmlns:a16="http://schemas.microsoft.com/office/drawing/2014/main" id="{8685F622-9E3C-48A6-B748-366FB82B7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8430" y="2820194"/>
              <a:ext cx="3048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4" name="Line 33">
              <a:extLst>
                <a:ext uri="{FF2B5EF4-FFF2-40B4-BE49-F238E27FC236}">
                  <a16:creationId xmlns:a16="http://schemas.microsoft.com/office/drawing/2014/main" id="{BF1248C3-C4E3-4813-AA95-09C506A26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8630" y="3539332"/>
              <a:ext cx="457200" cy="1262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5" name="Line 34">
              <a:extLst>
                <a:ext uri="{FF2B5EF4-FFF2-40B4-BE49-F238E27FC236}">
                  <a16:creationId xmlns:a16="http://schemas.microsoft.com/office/drawing/2014/main" id="{300F32DE-2FCB-44B1-937A-0BAB1287D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6430" y="2815432"/>
              <a:ext cx="2362200" cy="728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6" name="Line 35">
              <a:extLst>
                <a:ext uri="{FF2B5EF4-FFF2-40B4-BE49-F238E27FC236}">
                  <a16:creationId xmlns:a16="http://schemas.microsoft.com/office/drawing/2014/main" id="{4B9726C8-27CF-474E-86E6-07806D53C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9030" y="1218407"/>
              <a:ext cx="0" cy="2624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7" name="Text Box 36">
              <a:extLst>
                <a:ext uri="{FF2B5EF4-FFF2-40B4-BE49-F238E27FC236}">
                  <a16:creationId xmlns:a16="http://schemas.microsoft.com/office/drawing/2014/main" id="{0C8550ED-6715-4D21-AA97-EB30A74C81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481387" y="2569647"/>
              <a:ext cx="10323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total fuel</a:t>
              </a:r>
            </a:p>
          </p:txBody>
        </p:sp>
        <p:sp>
          <p:nvSpPr>
            <p:cNvPr id="128" name="Line 37">
              <a:extLst>
                <a:ext uri="{FF2B5EF4-FFF2-40B4-BE49-F238E27FC236}">
                  <a16:creationId xmlns:a16="http://schemas.microsoft.com/office/drawing/2014/main" id="{11D4EDD1-D262-47AE-BFFC-C1B6B1765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2568" y="3464719"/>
              <a:ext cx="0" cy="4968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9" name="Text Box 38">
              <a:extLst>
                <a:ext uri="{FF2B5EF4-FFF2-40B4-BE49-F238E27FC236}">
                  <a16:creationId xmlns:a16="http://schemas.microsoft.com/office/drawing/2014/main" id="{1579B2F1-E6B0-4407-A959-1F0C93ECA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9230" y="3396457"/>
              <a:ext cx="93493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reserve </a:t>
              </a:r>
            </a:p>
            <a:p>
              <a:r>
                <a:rPr lang="en-US" altLang="en-US" sz="1800">
                  <a:latin typeface="+mn-lt"/>
                </a:rPr>
                <a:t>fuel</a:t>
              </a:r>
            </a:p>
          </p:txBody>
        </p:sp>
        <p:sp>
          <p:nvSpPr>
            <p:cNvPr id="130" name="Line 39">
              <a:extLst>
                <a:ext uri="{FF2B5EF4-FFF2-40B4-BE49-F238E27FC236}">
                  <a16:creationId xmlns:a16="http://schemas.microsoft.com/office/drawing/2014/main" id="{D290F173-8075-49AE-8347-283EB69B87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3030" y="2250282"/>
              <a:ext cx="0" cy="561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1" name="Text Box 40">
              <a:extLst>
                <a:ext uri="{FF2B5EF4-FFF2-40B4-BE49-F238E27FC236}">
                  <a16:creationId xmlns:a16="http://schemas.microsoft.com/office/drawing/2014/main" id="{65386A46-3C7B-4D7E-829B-BDAE85383E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3030" y="2196307"/>
              <a:ext cx="154241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maximum </a:t>
              </a:r>
            </a:p>
            <a:p>
              <a:r>
                <a:rPr lang="en-US" altLang="en-US" sz="1800">
                  <a:latin typeface="+mn-lt"/>
                </a:rPr>
                <a:t>additional fuel</a:t>
              </a:r>
            </a:p>
          </p:txBody>
        </p:sp>
        <p:sp>
          <p:nvSpPr>
            <p:cNvPr id="132" name="Line 41">
              <a:extLst>
                <a:ext uri="{FF2B5EF4-FFF2-40B4-BE49-F238E27FC236}">
                  <a16:creationId xmlns:a16="http://schemas.microsoft.com/office/drawing/2014/main" id="{ECC3C29E-5101-4816-8DEB-76D7EE55B7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0493" y="1218407"/>
              <a:ext cx="3081337" cy="1579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3" name="Line 42">
              <a:extLst>
                <a:ext uri="{FF2B5EF4-FFF2-40B4-BE49-F238E27FC236}">
                  <a16:creationId xmlns:a16="http://schemas.microsoft.com/office/drawing/2014/main" id="{D1635A83-A076-4B01-9D6B-FBA6DEC7B1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0493" y="1231107"/>
              <a:ext cx="1984375" cy="1019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4" name="Line 43">
              <a:extLst>
                <a:ext uri="{FF2B5EF4-FFF2-40B4-BE49-F238E27FC236}">
                  <a16:creationId xmlns:a16="http://schemas.microsoft.com/office/drawing/2014/main" id="{EE9623C6-9EB5-4E47-9304-CB52C9669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74630" y="1231107"/>
              <a:ext cx="0" cy="2219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5" name="Text Box 44">
              <a:extLst>
                <a:ext uri="{FF2B5EF4-FFF2-40B4-BE49-F238E27FC236}">
                  <a16:creationId xmlns:a16="http://schemas.microsoft.com/office/drawing/2014/main" id="{D7ED6B2A-1400-4316-952F-528E870B3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9230" y="2164557"/>
              <a:ext cx="56938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trip </a:t>
              </a:r>
            </a:p>
            <a:p>
              <a:r>
                <a:rPr lang="en-US" altLang="en-US" sz="1800">
                  <a:latin typeface="+mn-lt"/>
                </a:rPr>
                <a:t>fuel</a:t>
              </a:r>
            </a:p>
          </p:txBody>
        </p:sp>
        <p:sp>
          <p:nvSpPr>
            <p:cNvPr id="136" name="Line 45">
              <a:extLst>
                <a:ext uri="{FF2B5EF4-FFF2-40B4-BE49-F238E27FC236}">
                  <a16:creationId xmlns:a16="http://schemas.microsoft.com/office/drawing/2014/main" id="{1B479693-32F0-42A3-B5FA-A704ADF5B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0493" y="5684044"/>
              <a:ext cx="3055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7" name="Line 46">
              <a:extLst>
                <a:ext uri="{FF2B5EF4-FFF2-40B4-BE49-F238E27FC236}">
                  <a16:creationId xmlns:a16="http://schemas.microsoft.com/office/drawing/2014/main" id="{E9DA8ABD-BED3-42B1-8D9F-964BF0B6A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0493" y="5836444"/>
              <a:ext cx="5851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8" name="Line 47">
              <a:extLst>
                <a:ext uri="{FF2B5EF4-FFF2-40B4-BE49-F238E27FC236}">
                  <a16:creationId xmlns:a16="http://schemas.microsoft.com/office/drawing/2014/main" id="{3C9E9E07-393B-4040-BCB5-E757E45213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6430" y="5298282"/>
              <a:ext cx="1270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9" name="Text Box 48">
              <a:extLst>
                <a:ext uri="{FF2B5EF4-FFF2-40B4-BE49-F238E27FC236}">
                  <a16:creationId xmlns:a16="http://schemas.microsoft.com/office/drawing/2014/main" id="{D8FAC7AA-3DF0-4B23-AAFD-5B756BD65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6068" y="5379244"/>
              <a:ext cx="20102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max. payload range</a:t>
              </a:r>
            </a:p>
          </p:txBody>
        </p:sp>
        <p:sp>
          <p:nvSpPr>
            <p:cNvPr id="140" name="Text Box 49">
              <a:extLst>
                <a:ext uri="{FF2B5EF4-FFF2-40B4-BE49-F238E27FC236}">
                  <a16:creationId xmlns:a16="http://schemas.microsoft.com/office/drawing/2014/main" id="{7D6DF59D-C386-4800-87A5-6CFA0FDD5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0768" y="5531644"/>
              <a:ext cx="121783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800">
                  <a:latin typeface="+mn-lt"/>
                </a:rPr>
                <a:t>max. range</a:t>
              </a:r>
            </a:p>
          </p:txBody>
        </p:sp>
        <p:sp>
          <p:nvSpPr>
            <p:cNvPr id="141" name="Line 50">
              <a:extLst>
                <a:ext uri="{FF2B5EF4-FFF2-40B4-BE49-F238E27FC236}">
                  <a16:creationId xmlns:a16="http://schemas.microsoft.com/office/drawing/2014/main" id="{20065D04-4193-4066-BD2C-527B8D1B8D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7568" y="1210469"/>
              <a:ext cx="34226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6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Payload – Range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260FC-0A69-44F3-8463-8B66E56C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4" y="1417638"/>
            <a:ext cx="5689460" cy="4366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8099C-1EA1-4081-AC41-12280DFAB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444" y="1417638"/>
            <a:ext cx="6108556" cy="4366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AEF0BD-C2C4-4AB8-9388-48B5C99AB06C}"/>
              </a:ext>
            </a:extLst>
          </p:cNvPr>
          <p:cNvSpPr txBox="1"/>
          <p:nvPr/>
        </p:nvSpPr>
        <p:spPr>
          <a:xfrm>
            <a:off x="4071702" y="955931"/>
            <a:ext cx="4048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Boeing 737-800 Payload Range Diagram</a:t>
            </a:r>
          </a:p>
        </p:txBody>
      </p:sp>
      <p:pic>
        <p:nvPicPr>
          <p:cNvPr id="10" name="Picture 53" descr="warning">
            <a:extLst>
              <a:ext uri="{FF2B5EF4-FFF2-40B4-BE49-F238E27FC236}">
                <a16:creationId xmlns:a16="http://schemas.microsoft.com/office/drawing/2014/main" id="{035442DC-79A3-4A8F-A6DA-8671E1AD6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767908"/>
            <a:ext cx="6858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2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Payload – Range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F9599-5BDD-44FD-91F4-878CB589D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846489"/>
            <a:ext cx="8505825" cy="4057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2D1A7-D6F0-4410-998D-12E5729BAAED}"/>
              </a:ext>
            </a:extLst>
          </p:cNvPr>
          <p:cNvSpPr txBox="1"/>
          <p:nvPr/>
        </p:nvSpPr>
        <p:spPr>
          <a:xfrm>
            <a:off x="4071702" y="1494620"/>
            <a:ext cx="4048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Boeing 737-800 Payload Range Diagram</a:t>
            </a:r>
          </a:p>
        </p:txBody>
      </p:sp>
    </p:spTree>
    <p:extLst>
      <p:ext uri="{BB962C8B-B14F-4D97-AF65-F5344CB8AC3E}">
        <p14:creationId xmlns:p14="http://schemas.microsoft.com/office/powerpoint/2010/main" val="296559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Payload – Range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2D1A7-D6F0-4410-998D-12E5729BAAED}"/>
              </a:ext>
            </a:extLst>
          </p:cNvPr>
          <p:cNvSpPr txBox="1"/>
          <p:nvPr/>
        </p:nvSpPr>
        <p:spPr>
          <a:xfrm>
            <a:off x="3646712" y="1494620"/>
            <a:ext cx="4898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Boeing 737 Family Payload Range Diagrams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BB46A-1A43-49B4-B8AF-1C4D398FB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68" y="1863952"/>
            <a:ext cx="7361464" cy="40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56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Payload – Range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2D1A7-D6F0-4410-998D-12E5729BAAED}"/>
              </a:ext>
            </a:extLst>
          </p:cNvPr>
          <p:cNvSpPr txBox="1"/>
          <p:nvPr/>
        </p:nvSpPr>
        <p:spPr>
          <a:xfrm>
            <a:off x="2155371" y="1494620"/>
            <a:ext cx="788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Actual uses of aircraft is usually far below capabilities: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DEB45-4007-46CD-A991-A6D1AB324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33"/>
          <a:stretch/>
        </p:blipFill>
        <p:spPr>
          <a:xfrm>
            <a:off x="1478050" y="2340428"/>
            <a:ext cx="9235899" cy="31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32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8A7A78A5-C309-4B4F-8FA5-8E9634BC248E}"/>
              </a:ext>
            </a:extLst>
          </p:cNvPr>
          <p:cNvGrpSpPr>
            <a:grpSpLocks/>
          </p:cNvGrpSpPr>
          <p:nvPr/>
        </p:nvGrpSpPr>
        <p:grpSpPr bwMode="auto">
          <a:xfrm>
            <a:off x="6629401" y="1460996"/>
            <a:ext cx="5033260" cy="3988621"/>
            <a:chOff x="1008" y="1056"/>
            <a:chExt cx="3264" cy="2408"/>
          </a:xfrm>
        </p:grpSpPr>
        <p:pic>
          <p:nvPicPr>
            <p:cNvPr id="5" name="Picture 10" descr="tweedeplaatjeallevliegtuigensamen">
              <a:extLst>
                <a:ext uri="{FF2B5EF4-FFF2-40B4-BE49-F238E27FC236}">
                  <a16:creationId xmlns:a16="http://schemas.microsoft.com/office/drawing/2014/main" id="{9C6F499E-D012-4EC9-B064-E4B52F29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8" t="82954" r="2629" b="214"/>
            <a:stretch>
              <a:fillRect/>
            </a:stretch>
          </p:blipFill>
          <p:spPr bwMode="auto">
            <a:xfrm>
              <a:off x="1392" y="1056"/>
              <a:ext cx="1152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1" descr="tweedeplaatjeallevliegtuigensamen">
              <a:extLst>
                <a:ext uri="{FF2B5EF4-FFF2-40B4-BE49-F238E27FC236}">
                  <a16:creationId xmlns:a16="http://schemas.microsoft.com/office/drawing/2014/main" id="{18E5F2C4-7AA8-4863-BF77-24FF7D32C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86" t="63637" r="10858" b="17046"/>
            <a:stretch>
              <a:fillRect/>
            </a:stretch>
          </p:blipFill>
          <p:spPr bwMode="auto">
            <a:xfrm>
              <a:off x="3360" y="1872"/>
              <a:ext cx="912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" descr="tweedeplaatjeallevliegtuigensamen">
              <a:extLst>
                <a:ext uri="{FF2B5EF4-FFF2-40B4-BE49-F238E27FC236}">
                  <a16:creationId xmlns:a16="http://schemas.microsoft.com/office/drawing/2014/main" id="{4ED109EA-5D3F-4321-A94A-8294FC43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09" r="71201" b="19318"/>
            <a:stretch>
              <a:fillRect/>
            </a:stretch>
          </p:blipFill>
          <p:spPr bwMode="auto">
            <a:xfrm>
              <a:off x="1296" y="2677"/>
              <a:ext cx="1104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236EA465-1F78-412E-AF0D-A5270180B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736"/>
              <a:ext cx="960" cy="728"/>
              <a:chOff x="960" y="3168"/>
              <a:chExt cx="960" cy="728"/>
            </a:xfrm>
          </p:grpSpPr>
          <p:pic>
            <p:nvPicPr>
              <p:cNvPr id="20" name="Picture 14" descr="tweedeplaatjeallevliegtuigensamen">
                <a:extLst>
                  <a:ext uri="{FF2B5EF4-FFF2-40B4-BE49-F238E27FC236}">
                    <a16:creationId xmlns:a16="http://schemas.microsoft.com/office/drawing/2014/main" id="{8FAFA3F2-C57B-4E9D-BDA9-86F3FCD07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41028" b="13637"/>
              <a:stretch>
                <a:fillRect/>
              </a:stretch>
            </p:blipFill>
            <p:spPr bwMode="auto">
              <a:xfrm>
                <a:off x="960" y="3168"/>
                <a:ext cx="960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5" descr="tweedeplaatjeallevliegtuigensamen">
                <a:extLst>
                  <a:ext uri="{FF2B5EF4-FFF2-40B4-BE49-F238E27FC236}">
                    <a16:creationId xmlns:a16="http://schemas.microsoft.com/office/drawing/2014/main" id="{D497323C-B8C0-4E00-B19E-22D94A275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008" y="3730"/>
                <a:ext cx="192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C6E1D910-6CC4-47E9-8853-8F562953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72"/>
              <a:ext cx="1152" cy="738"/>
              <a:chOff x="96" y="2256"/>
              <a:chExt cx="1152" cy="738"/>
            </a:xfrm>
          </p:grpSpPr>
          <p:pic>
            <p:nvPicPr>
              <p:cNvPr id="18" name="Picture 17" descr="tweedeplaatjeallevliegtuigensamen">
                <a:extLst>
                  <a:ext uri="{FF2B5EF4-FFF2-40B4-BE49-F238E27FC236}">
                    <a16:creationId xmlns:a16="http://schemas.microsoft.com/office/drawing/2014/main" id="{242759F5-1B49-48A6-ABF2-60996661C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83524" r="35542"/>
              <a:stretch>
                <a:fillRect/>
              </a:stretch>
            </p:blipFill>
            <p:spPr bwMode="auto">
              <a:xfrm>
                <a:off x="96" y="2298"/>
                <a:ext cx="1152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8" descr="tweedeplaatjeallevliegtuigensamen">
                <a:extLst>
                  <a:ext uri="{FF2B5EF4-FFF2-40B4-BE49-F238E27FC236}">
                    <a16:creationId xmlns:a16="http://schemas.microsoft.com/office/drawing/2014/main" id="{56676AF1-D597-4539-B657-B19ED89F4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40" y="2256"/>
                <a:ext cx="66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943267BC-9E2D-46E0-B501-CF7C59BB0A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1136" cy="723"/>
              <a:chOff x="1344" y="1536"/>
              <a:chExt cx="1136" cy="723"/>
            </a:xfrm>
          </p:grpSpPr>
          <p:pic>
            <p:nvPicPr>
              <p:cNvPr id="16" name="Picture 20" descr="tweedeplaatjeallevliegtuigensamen">
                <a:extLst>
                  <a:ext uri="{FF2B5EF4-FFF2-40B4-BE49-F238E27FC236}">
                    <a16:creationId xmlns:a16="http://schemas.microsoft.com/office/drawing/2014/main" id="{E78EF9AA-2C68-45F8-A2FB-885CB7D5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" t="16855" r="67458" b="67165"/>
              <a:stretch>
                <a:fillRect/>
              </a:stretch>
            </p:blipFill>
            <p:spPr bwMode="auto">
              <a:xfrm>
                <a:off x="1344" y="1584"/>
                <a:ext cx="1136" cy="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1" descr="tweedeplaatjeallevliegtuigensamen">
                <a:extLst>
                  <a:ext uri="{FF2B5EF4-FFF2-40B4-BE49-F238E27FC236}">
                    <a16:creationId xmlns:a16="http://schemas.microsoft.com/office/drawing/2014/main" id="{C88B2FFF-3ED5-484D-B437-A5049806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392" y="1536"/>
                <a:ext cx="62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A1BB6674-FBA5-4798-B9FD-6D9D1CE13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776"/>
              <a:ext cx="1488" cy="1085"/>
              <a:chOff x="2880" y="768"/>
              <a:chExt cx="1488" cy="1085"/>
            </a:xfrm>
          </p:grpSpPr>
          <p:pic>
            <p:nvPicPr>
              <p:cNvPr id="13" name="Picture 23" descr="tweedeplaatjeallevliegtuigensamen">
                <a:extLst>
                  <a:ext uri="{FF2B5EF4-FFF2-40B4-BE49-F238E27FC236}">
                    <a16:creationId xmlns:a16="http://schemas.microsoft.com/office/drawing/2014/main" id="{6FD3DBB0-81D9-4DC9-98C0-F0733E9BF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99" t="30681" r="32800" b="46591"/>
              <a:stretch>
                <a:fillRect/>
              </a:stretch>
            </p:blipFill>
            <p:spPr bwMode="auto">
              <a:xfrm>
                <a:off x="3024" y="768"/>
                <a:ext cx="134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4" descr="tweedeplaatjeallevliegtuigensamen">
                <a:extLst>
                  <a:ext uri="{FF2B5EF4-FFF2-40B4-BE49-F238E27FC236}">
                    <a16:creationId xmlns:a16="http://schemas.microsoft.com/office/drawing/2014/main" id="{246FBD21-FE9D-4938-8C4D-4216D239C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732" y="1651"/>
                <a:ext cx="540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5" descr="tweedeplaatjeallevliegtuigensamen">
                <a:extLst>
                  <a:ext uri="{FF2B5EF4-FFF2-40B4-BE49-F238E27FC236}">
                    <a16:creationId xmlns:a16="http://schemas.microsoft.com/office/drawing/2014/main" id="{A85B9B6A-D9DB-4CD5-A10A-D200EEA3D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2880" y="816"/>
                <a:ext cx="30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" name="Picture 26" descr="tweedeplaatjeallevliegtuigensamen">
              <a:extLst>
                <a:ext uri="{FF2B5EF4-FFF2-40B4-BE49-F238E27FC236}">
                  <a16:creationId xmlns:a16="http://schemas.microsoft.com/office/drawing/2014/main" id="{FF4A4BD7-ED2E-4673-85EC-C49C8C41A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3" t="70454" r="62971" b="23863"/>
            <a:stretch>
              <a:fillRect/>
            </a:stretch>
          </p:blipFill>
          <p:spPr bwMode="auto">
            <a:xfrm>
              <a:off x="2250" y="1591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51E4DD3-9811-4BE2-9418-E193D83AC9CD}"/>
              </a:ext>
            </a:extLst>
          </p:cNvPr>
          <p:cNvSpPr/>
          <p:nvPr/>
        </p:nvSpPr>
        <p:spPr>
          <a:xfrm>
            <a:off x="0" y="0"/>
            <a:ext cx="12192001" cy="594629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43000">
                <a:schemeClr val="tx1">
                  <a:alpha val="85000"/>
                </a:schemeClr>
              </a:gs>
              <a:gs pos="62000">
                <a:schemeClr val="tx1">
                  <a:alpha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C4500-9CAE-4470-ABC5-047ECA9A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D969-CA0A-44C8-90F3-874B9D53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6"/>
            </a:pPr>
            <a:r>
              <a:rPr lang="en-US" dirty="0">
                <a:solidFill>
                  <a:schemeClr val="bg1"/>
                </a:solidFill>
              </a:rPr>
              <a:t>Preliminary Aircraft Sizing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6.1. Introduction 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6.2. Payload-Range Diagram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b="1" u="sng" dirty="0">
                <a:solidFill>
                  <a:schemeClr val="bg1"/>
                </a:solidFill>
              </a:rPr>
              <a:t>6.3. Rapid Sizing Method for Aircraft Weight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6.3.1 Empty Weight Estimation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6.3.2 Fuel Weight Estimation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6.3.3 Example Calculations (business jet &amp; prop)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6.4. T/W – W/S and W/P – W/S Diagrams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5.4.1 Sizing for Stall Speed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5.4.2 Sizing for Take-off Distance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5.4.3 Sizing for Landing Distance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5.4.4 Drag Polar &amp; Climb Behavior Requirements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5.4.5 Maneuvering Behavior Requirements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5.4.6 Design Point &amp; Sanity Checks</a:t>
            </a:r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6985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Rapid Sizing Method for Aircraft Weight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7E7D6F1-836C-4C20-83E7-AAF8C1EF9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1504950"/>
            <a:ext cx="9304868" cy="39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dirty="0">
                <a:latin typeface="+mn-lt"/>
              </a:rPr>
              <a:t>Definitions: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en-US" altLang="en-US" sz="2000" dirty="0">
                <a:latin typeface="+mn-lt"/>
              </a:rPr>
              <a:t> W</a:t>
            </a:r>
            <a:r>
              <a:rPr lang="en-US" altLang="en-US" sz="2000" baseline="-25000" dirty="0">
                <a:latin typeface="+mn-lt"/>
              </a:rPr>
              <a:t>TO</a:t>
            </a:r>
            <a:r>
              <a:rPr lang="en-US" altLang="en-US" sz="2000" dirty="0">
                <a:latin typeface="+mn-lt"/>
              </a:rPr>
              <a:t> 		(Gross) take-off weight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en-US" altLang="en-US" sz="2000" baseline="-25000" dirty="0"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W</a:t>
            </a:r>
            <a:r>
              <a:rPr lang="en-US" altLang="en-US" sz="2000" baseline="-25000" dirty="0">
                <a:latin typeface="+mn-lt"/>
              </a:rPr>
              <a:t>OE</a:t>
            </a:r>
            <a:r>
              <a:rPr lang="en-US" altLang="en-US" sz="2000" dirty="0">
                <a:latin typeface="+mn-lt"/>
              </a:rPr>
              <a:t>		Operational empty weight</a:t>
            </a:r>
          </a:p>
          <a:p>
            <a:pPr>
              <a:spcBef>
                <a:spcPct val="20000"/>
              </a:spcBef>
              <a:buFontTx/>
              <a:buChar char="-"/>
            </a:pPr>
            <a:r>
              <a:rPr lang="en-US" altLang="en-US" sz="2000" dirty="0">
                <a:latin typeface="+mn-lt"/>
              </a:rPr>
              <a:t> W</a:t>
            </a:r>
            <a:r>
              <a:rPr lang="en-US" altLang="en-US" sz="2000" baseline="-25000" dirty="0">
                <a:latin typeface="+mn-lt"/>
              </a:rPr>
              <a:t>F</a:t>
            </a:r>
            <a:r>
              <a:rPr lang="en-US" altLang="en-US" sz="2000" dirty="0">
                <a:latin typeface="+mn-lt"/>
              </a:rPr>
              <a:t> 		Mission fuel weight</a:t>
            </a:r>
          </a:p>
          <a:p>
            <a:pPr>
              <a:spcBef>
                <a:spcPct val="20000"/>
              </a:spcBef>
              <a:buFontTx/>
              <a:buChar char="-"/>
            </a:pPr>
            <a:r>
              <a:rPr lang="en-US" altLang="en-US" sz="2000" dirty="0">
                <a:latin typeface="+mn-lt"/>
              </a:rPr>
              <a:t> W</a:t>
            </a:r>
            <a:r>
              <a:rPr lang="en-US" altLang="en-US" sz="2000" baseline="-25000" dirty="0">
                <a:latin typeface="+mn-lt"/>
              </a:rPr>
              <a:t>PL(tot)</a:t>
            </a:r>
            <a:r>
              <a:rPr lang="en-US" altLang="en-US" sz="2000" dirty="0">
                <a:latin typeface="+mn-lt"/>
              </a:rPr>
              <a:t>		(Total) payload weight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en-US" altLang="en-US" sz="2000" dirty="0">
                <a:latin typeface="+mn-lt"/>
              </a:rPr>
              <a:t> W</a:t>
            </a:r>
            <a:r>
              <a:rPr lang="en-US" altLang="en-US" sz="2000" baseline="-25000" dirty="0">
                <a:latin typeface="+mn-lt"/>
              </a:rPr>
              <a:t>E</a:t>
            </a:r>
            <a:r>
              <a:rPr lang="en-US" altLang="en-US" sz="2000" dirty="0">
                <a:latin typeface="+mn-lt"/>
              </a:rPr>
              <a:t> 		Empty weight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W</a:t>
            </a:r>
            <a:r>
              <a:rPr lang="en-US" altLang="en-US" sz="2000" baseline="-25000" dirty="0" err="1">
                <a:latin typeface="+mn-lt"/>
              </a:rPr>
              <a:t>tfo</a:t>
            </a:r>
            <a:r>
              <a:rPr lang="en-US" altLang="en-US" sz="2000" dirty="0">
                <a:latin typeface="+mn-lt"/>
              </a:rPr>
              <a:t>		Weight of trapped fuel and oil</a:t>
            </a:r>
          </a:p>
          <a:p>
            <a:pPr>
              <a:spcBef>
                <a:spcPct val="20000"/>
              </a:spcBef>
              <a:buFontTx/>
              <a:buChar char="-"/>
            </a:pP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W</a:t>
            </a:r>
            <a:r>
              <a:rPr lang="en-US" altLang="en-US" sz="2000" baseline="-25000" dirty="0" err="1">
                <a:latin typeface="+mn-lt"/>
              </a:rPr>
              <a:t>crew</a:t>
            </a:r>
            <a:r>
              <a:rPr lang="en-US" altLang="en-US" sz="2000" dirty="0">
                <a:latin typeface="+mn-lt"/>
              </a:rPr>
              <a:t>		Crew weight (pilots + flight attendants)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endParaRPr lang="en-US" altLang="en-US" sz="1600" dirty="0">
              <a:latin typeface="+mn-lt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endParaRPr lang="en-US" altLang="en-US" sz="1600" dirty="0">
              <a:latin typeface="+mn-lt"/>
            </a:endParaRPr>
          </a:p>
          <a:p>
            <a:pPr eaLnBrk="1" hangingPunct="1">
              <a:spcBef>
                <a:spcPct val="20000"/>
              </a:spcBef>
              <a:buFontTx/>
              <a:buChar char="-"/>
            </a:pPr>
            <a:endParaRPr lang="en-US" altLang="en-US" sz="16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6EDDA9-4BB9-4AB4-A918-BBF3D0627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231" y="1436122"/>
            <a:ext cx="5787169" cy="313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en-US" sz="2000" dirty="0">
              <a:latin typeface="+mn-lt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>
                <a:latin typeface="+mn-lt"/>
              </a:rPr>
              <a:t>W</a:t>
            </a:r>
            <a:r>
              <a:rPr lang="en-US" altLang="en-US" sz="2000" baseline="-25000" dirty="0">
                <a:latin typeface="+mn-lt"/>
              </a:rPr>
              <a:t>TO</a:t>
            </a:r>
            <a:r>
              <a:rPr lang="en-US" altLang="en-US" sz="2000" dirty="0">
                <a:latin typeface="+mn-lt"/>
              </a:rPr>
              <a:t> = W</a:t>
            </a:r>
            <a:r>
              <a:rPr lang="en-US" altLang="en-US" sz="2000" baseline="-25000" dirty="0">
                <a:latin typeface="+mn-lt"/>
              </a:rPr>
              <a:t>OE</a:t>
            </a:r>
            <a:r>
              <a:rPr lang="en-US" altLang="en-US" sz="2000" dirty="0">
                <a:latin typeface="+mn-lt"/>
              </a:rPr>
              <a:t> + W</a:t>
            </a:r>
            <a:r>
              <a:rPr lang="en-US" altLang="en-US" sz="2000" baseline="-25000" dirty="0">
                <a:latin typeface="+mn-lt"/>
              </a:rPr>
              <a:t>F</a:t>
            </a:r>
            <a:r>
              <a:rPr lang="en-US" altLang="en-US" sz="2000" dirty="0">
                <a:latin typeface="+mn-lt"/>
              </a:rPr>
              <a:t> + W</a:t>
            </a:r>
            <a:r>
              <a:rPr lang="en-US" altLang="en-US" sz="2000" baseline="-25000" dirty="0">
                <a:latin typeface="+mn-lt"/>
              </a:rPr>
              <a:t>PL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>
              <a:latin typeface="+mn-lt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>
                <a:latin typeface="+mn-lt"/>
              </a:rPr>
              <a:t>	     W</a:t>
            </a:r>
            <a:r>
              <a:rPr lang="en-US" altLang="en-US" sz="2000" baseline="-25000" dirty="0">
                <a:latin typeface="+mn-lt"/>
              </a:rPr>
              <a:t>OE</a:t>
            </a:r>
            <a:r>
              <a:rPr lang="en-US" altLang="en-US" sz="2000" dirty="0">
                <a:latin typeface="+mn-lt"/>
              </a:rPr>
              <a:t> = W</a:t>
            </a:r>
            <a:r>
              <a:rPr lang="en-US" altLang="en-US" sz="2000" baseline="-25000" dirty="0">
                <a:latin typeface="+mn-lt"/>
              </a:rPr>
              <a:t>E</a:t>
            </a:r>
            <a:r>
              <a:rPr lang="en-US" altLang="en-US" sz="2000" dirty="0">
                <a:latin typeface="+mn-lt"/>
              </a:rPr>
              <a:t> + </a:t>
            </a:r>
            <a:r>
              <a:rPr lang="en-US" altLang="en-US" sz="2000" dirty="0" err="1">
                <a:latin typeface="+mn-lt"/>
              </a:rPr>
              <a:t>W</a:t>
            </a:r>
            <a:r>
              <a:rPr lang="en-US" altLang="en-US" sz="2000" baseline="-25000" dirty="0" err="1">
                <a:latin typeface="+mn-lt"/>
              </a:rPr>
              <a:t>tfo</a:t>
            </a:r>
            <a:r>
              <a:rPr lang="en-US" altLang="en-US" sz="2000" dirty="0">
                <a:latin typeface="+mn-lt"/>
              </a:rPr>
              <a:t> + </a:t>
            </a:r>
            <a:r>
              <a:rPr lang="en-US" altLang="en-US" sz="2000" dirty="0" err="1">
                <a:latin typeface="+mn-lt"/>
              </a:rPr>
              <a:t>W</a:t>
            </a:r>
            <a:r>
              <a:rPr lang="en-US" altLang="en-US" sz="2000" baseline="-25000" dirty="0" err="1">
                <a:latin typeface="+mn-lt"/>
              </a:rPr>
              <a:t>crew</a:t>
            </a:r>
            <a:endParaRPr lang="en-US" altLang="en-US" sz="2000" baseline="-25000" dirty="0">
              <a:latin typeface="+mn-lt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>
                <a:latin typeface="+mn-lt"/>
              </a:rPr>
              <a:t>			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>
                <a:latin typeface="+mn-lt"/>
              </a:rPr>
              <a:t>				   </a:t>
            </a:r>
            <a:r>
              <a:rPr lang="en-US" altLang="en-US" sz="2000" dirty="0" err="1">
                <a:latin typeface="+mn-lt"/>
              </a:rPr>
              <a:t>W</a:t>
            </a:r>
            <a:r>
              <a:rPr lang="en-US" altLang="en-US" sz="2000" baseline="-25000" dirty="0" err="1">
                <a:latin typeface="+mn-lt"/>
              </a:rPr>
              <a:t>tfo</a:t>
            </a:r>
            <a:r>
              <a:rPr lang="en-US" altLang="en-US" sz="2000" dirty="0">
                <a:latin typeface="+mn-lt"/>
              </a:rPr>
              <a:t> = </a:t>
            </a:r>
            <a:r>
              <a:rPr lang="en-US" altLang="en-US" sz="2000" dirty="0" err="1">
                <a:latin typeface="+mn-lt"/>
              </a:rPr>
              <a:t>M</a:t>
            </a:r>
            <a:r>
              <a:rPr lang="en-US" altLang="en-US" sz="2000" baseline="-25000" dirty="0" err="1">
                <a:latin typeface="+mn-lt"/>
              </a:rPr>
              <a:t>tfo</a:t>
            </a:r>
            <a:r>
              <a:rPr lang="en-US" altLang="en-US" sz="2000" baseline="-25000" dirty="0"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* W</a:t>
            </a:r>
            <a:r>
              <a:rPr lang="en-US" altLang="en-US" sz="2000" baseline="-25000" dirty="0">
                <a:latin typeface="+mn-lt"/>
              </a:rPr>
              <a:t>TO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>
              <a:latin typeface="+mn-lt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sz="1600" dirty="0">
                <a:latin typeface="+mn-lt"/>
              </a:rPr>
              <a:t>					         </a:t>
            </a:r>
            <a:r>
              <a:rPr lang="en-US" altLang="en-US" sz="2000" dirty="0" err="1">
                <a:latin typeface="+mn-lt"/>
              </a:rPr>
              <a:t>M</a:t>
            </a:r>
            <a:r>
              <a:rPr lang="en-US" altLang="en-US" sz="2000" baseline="-25000" dirty="0" err="1">
                <a:latin typeface="+mn-lt"/>
              </a:rPr>
              <a:t>tfo</a:t>
            </a:r>
            <a:r>
              <a:rPr lang="en-US" altLang="en-US" sz="2000" dirty="0">
                <a:latin typeface="+mn-lt"/>
              </a:rPr>
              <a:t> = 0.1% – 0.5%</a:t>
            </a: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4593B9C7-9D1F-4D10-876B-29E2F3E558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1089" y="2236927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974FB9C6-7082-4A1C-BA05-78050739B1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2133" y="3032794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B368906C-9E2C-4E79-9727-46FD64BB02C2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2045" y="3854061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AFAD5-02A0-4D72-A055-35BC481B3931}"/>
              </a:ext>
            </a:extLst>
          </p:cNvPr>
          <p:cNvSpPr txBox="1"/>
          <p:nvPr/>
        </p:nvSpPr>
        <p:spPr>
          <a:xfrm>
            <a:off x="3036711" y="4712530"/>
            <a:ext cx="6118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en-US" sz="2400" dirty="0">
                <a:latin typeface="+mj-lt"/>
              </a:rPr>
              <a:t>W</a:t>
            </a:r>
            <a:r>
              <a:rPr lang="en-US" altLang="en-US" sz="2400" baseline="-25000" dirty="0">
                <a:latin typeface="+mj-lt"/>
              </a:rPr>
              <a:t>TO</a:t>
            </a:r>
            <a:r>
              <a:rPr lang="en-US" altLang="en-US" sz="2400" dirty="0">
                <a:latin typeface="+mj-lt"/>
              </a:rPr>
              <a:t> = W</a:t>
            </a:r>
            <a:r>
              <a:rPr lang="en-US" altLang="en-US" sz="2400" baseline="-25000" dirty="0">
                <a:latin typeface="+mj-lt"/>
              </a:rPr>
              <a:t>E</a:t>
            </a:r>
            <a:r>
              <a:rPr lang="en-US" altLang="en-US" sz="2400" dirty="0">
                <a:latin typeface="+mj-lt"/>
              </a:rPr>
              <a:t> + W</a:t>
            </a:r>
            <a:r>
              <a:rPr lang="en-US" altLang="en-US" sz="2400" baseline="-25000" dirty="0">
                <a:latin typeface="+mj-lt"/>
              </a:rPr>
              <a:t>F</a:t>
            </a:r>
            <a:r>
              <a:rPr lang="en-US" altLang="en-US" sz="2400" dirty="0">
                <a:latin typeface="+mj-lt"/>
              </a:rPr>
              <a:t> + W</a:t>
            </a:r>
            <a:r>
              <a:rPr lang="en-US" altLang="en-US" sz="2400" baseline="-25000" dirty="0">
                <a:latin typeface="+mj-lt"/>
              </a:rPr>
              <a:t>PL</a:t>
            </a:r>
            <a:r>
              <a:rPr lang="en-US" altLang="en-US" sz="2400" dirty="0">
                <a:latin typeface="+mj-lt"/>
              </a:rPr>
              <a:t> + </a:t>
            </a:r>
            <a:r>
              <a:rPr lang="en-US" altLang="en-US" sz="2400" dirty="0" err="1">
                <a:latin typeface="+mj-lt"/>
              </a:rPr>
              <a:t>W</a:t>
            </a:r>
            <a:r>
              <a:rPr lang="en-US" altLang="en-US" sz="2400" baseline="-25000" dirty="0" err="1">
                <a:latin typeface="+mj-lt"/>
              </a:rPr>
              <a:t>crew</a:t>
            </a:r>
            <a:r>
              <a:rPr lang="en-US" altLang="en-US" sz="2400" dirty="0">
                <a:latin typeface="+mj-lt"/>
              </a:rPr>
              <a:t> +  </a:t>
            </a:r>
            <a:r>
              <a:rPr lang="en-US" altLang="en-US" sz="2400" dirty="0" err="1">
                <a:latin typeface="+mj-lt"/>
              </a:rPr>
              <a:t>M</a:t>
            </a:r>
            <a:r>
              <a:rPr lang="en-US" altLang="en-US" sz="2400" baseline="-25000" dirty="0" err="1">
                <a:latin typeface="+mj-lt"/>
              </a:rPr>
              <a:t>tfo</a:t>
            </a:r>
            <a:r>
              <a:rPr lang="en-US" altLang="en-US" sz="2400" dirty="0">
                <a:latin typeface="+mj-lt"/>
              </a:rPr>
              <a:t> * W</a:t>
            </a:r>
            <a:r>
              <a:rPr lang="en-US" altLang="en-US" sz="2400" baseline="-25000" dirty="0">
                <a:latin typeface="+mj-lt"/>
              </a:rPr>
              <a:t>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009B9-A0AC-4502-8549-F73F449BC297}"/>
              </a:ext>
            </a:extLst>
          </p:cNvPr>
          <p:cNvSpPr txBox="1"/>
          <p:nvPr/>
        </p:nvSpPr>
        <p:spPr>
          <a:xfrm>
            <a:off x="4176888" y="5219978"/>
            <a:ext cx="3838223" cy="7017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en-US" sz="1800" dirty="0">
                <a:latin typeface="+mj-lt"/>
              </a:rPr>
              <a:t>For small aircraft: </a:t>
            </a:r>
            <a:r>
              <a:rPr lang="en-US" altLang="en-US" sz="1800" dirty="0" err="1">
                <a:latin typeface="+mj-lt"/>
              </a:rPr>
              <a:t>W</a:t>
            </a:r>
            <a:r>
              <a:rPr lang="en-US" altLang="en-US" sz="1800" baseline="-25000" dirty="0" err="1">
                <a:latin typeface="+mj-lt"/>
              </a:rPr>
              <a:t>PLtot</a:t>
            </a:r>
            <a:r>
              <a:rPr lang="en-US" altLang="en-US" sz="1800" dirty="0">
                <a:latin typeface="+mj-lt"/>
              </a:rPr>
              <a:t> = W</a:t>
            </a:r>
            <a:r>
              <a:rPr lang="en-US" altLang="en-US" sz="1800" baseline="-25000" dirty="0">
                <a:latin typeface="+mj-lt"/>
              </a:rPr>
              <a:t>PL</a:t>
            </a:r>
            <a:r>
              <a:rPr lang="en-US" altLang="en-US" sz="1800" dirty="0">
                <a:latin typeface="+mj-lt"/>
              </a:rPr>
              <a:t> + </a:t>
            </a:r>
            <a:r>
              <a:rPr lang="en-US" altLang="en-US" sz="1800" dirty="0" err="1">
                <a:latin typeface="+mj-lt"/>
              </a:rPr>
              <a:t>W</a:t>
            </a:r>
            <a:r>
              <a:rPr lang="en-US" altLang="en-US" sz="1800" baseline="-25000" dirty="0" err="1">
                <a:latin typeface="+mj-lt"/>
              </a:rPr>
              <a:t>crew</a:t>
            </a:r>
            <a:r>
              <a:rPr lang="en-US" altLang="en-US" sz="1800" dirty="0">
                <a:latin typeface="+mj-lt"/>
              </a:rPr>
              <a:t> </a:t>
            </a:r>
            <a:endParaRPr lang="en-US" altLang="en-US" sz="1800" baseline="-25000" dirty="0">
              <a:latin typeface="+mj-lt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n-US" altLang="en-US" sz="1800" dirty="0">
                <a:latin typeface="+mj-lt"/>
              </a:rPr>
              <a:t>W</a:t>
            </a:r>
            <a:r>
              <a:rPr lang="en-US" altLang="en-US" sz="1800" baseline="-25000" dirty="0">
                <a:latin typeface="+mj-lt"/>
              </a:rPr>
              <a:t>TO</a:t>
            </a:r>
            <a:r>
              <a:rPr lang="en-US" altLang="en-US" sz="1800" dirty="0">
                <a:latin typeface="+mj-lt"/>
              </a:rPr>
              <a:t> = W</a:t>
            </a:r>
            <a:r>
              <a:rPr lang="en-US" altLang="en-US" sz="1800" baseline="-25000" dirty="0">
                <a:latin typeface="+mj-lt"/>
              </a:rPr>
              <a:t>E</a:t>
            </a:r>
            <a:r>
              <a:rPr lang="en-US" altLang="en-US" sz="1800" dirty="0">
                <a:latin typeface="+mj-lt"/>
              </a:rPr>
              <a:t> + W</a:t>
            </a:r>
            <a:r>
              <a:rPr lang="en-US" altLang="en-US" sz="1800" baseline="-25000" dirty="0">
                <a:latin typeface="+mj-lt"/>
              </a:rPr>
              <a:t>F</a:t>
            </a:r>
            <a:r>
              <a:rPr lang="en-US" altLang="en-US" sz="1800" dirty="0">
                <a:latin typeface="+mj-lt"/>
              </a:rPr>
              <a:t> + </a:t>
            </a:r>
            <a:r>
              <a:rPr lang="en-US" altLang="en-US" sz="1800" dirty="0" err="1">
                <a:latin typeface="+mj-lt"/>
              </a:rPr>
              <a:t>W</a:t>
            </a:r>
            <a:r>
              <a:rPr lang="en-US" altLang="en-US" sz="1800" baseline="-25000" dirty="0" err="1">
                <a:latin typeface="+mj-lt"/>
              </a:rPr>
              <a:t>PLtot</a:t>
            </a:r>
            <a:r>
              <a:rPr lang="en-US" altLang="en-US" sz="1800" dirty="0">
                <a:latin typeface="+mj-lt"/>
              </a:rPr>
              <a:t> + </a:t>
            </a:r>
            <a:r>
              <a:rPr lang="en-US" altLang="en-US" sz="1800" dirty="0" err="1">
                <a:latin typeface="+mj-lt"/>
              </a:rPr>
              <a:t>M</a:t>
            </a:r>
            <a:r>
              <a:rPr lang="en-US" altLang="en-US" sz="1800" baseline="-25000" dirty="0" err="1">
                <a:latin typeface="+mj-lt"/>
              </a:rPr>
              <a:t>tfo</a:t>
            </a:r>
            <a:r>
              <a:rPr lang="en-US" altLang="en-US" sz="1800" dirty="0">
                <a:latin typeface="+mj-lt"/>
              </a:rPr>
              <a:t> * W</a:t>
            </a:r>
            <a:r>
              <a:rPr lang="en-US" altLang="en-US" sz="1800" baseline="-25000" dirty="0">
                <a:latin typeface="+mj-lt"/>
              </a:rPr>
              <a:t>TO</a:t>
            </a:r>
          </a:p>
        </p:txBody>
      </p:sp>
      <p:pic>
        <p:nvPicPr>
          <p:cNvPr id="13" name="Picture 53" descr="warning">
            <a:extLst>
              <a:ext uri="{FF2B5EF4-FFF2-40B4-BE49-F238E27FC236}">
                <a16:creationId xmlns:a16="http://schemas.microsoft.com/office/drawing/2014/main" id="{DEB21F75-493E-40AD-9F74-867A4BE2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1625739"/>
            <a:ext cx="6858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13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Rapid Sizing Method for Aircraft Weight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D9E50-1465-4034-BF2D-2026E5DB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7" y="1488313"/>
            <a:ext cx="7630886" cy="707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9808B-87F5-4C3E-AC01-90A75098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742" y="2195422"/>
            <a:ext cx="7456715" cy="799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810B6F-C1C4-4E5B-8DFA-B51727679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742" y="3078036"/>
            <a:ext cx="7456715" cy="9325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98BD4C-B57A-4181-A11A-A348737C0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657" y="4251167"/>
            <a:ext cx="7543800" cy="11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8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Rapid Sizing Method for Aircraft Weight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BD3101-35E2-4893-9DE0-AC4ECFC6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sz="2000" dirty="0">
                <a:latin typeface="+mn-lt"/>
              </a:rPr>
              <a:t>W</a:t>
            </a:r>
            <a:r>
              <a:rPr lang="en-US" altLang="en-US" sz="2000" baseline="-25000" dirty="0">
                <a:latin typeface="+mn-lt"/>
              </a:rPr>
              <a:t>E </a:t>
            </a:r>
            <a:r>
              <a:rPr lang="en-US" altLang="en-US" sz="2000" dirty="0">
                <a:latin typeface="+mn-lt"/>
              </a:rPr>
              <a:t> is unknown, but a </a:t>
            </a:r>
            <a:r>
              <a:rPr lang="en-US" altLang="en-US" sz="2000" b="1" u="sng" dirty="0">
                <a:latin typeface="+mn-lt"/>
              </a:rPr>
              <a:t>statistical</a:t>
            </a:r>
            <a:r>
              <a:rPr lang="en-US" altLang="en-US" sz="2000" dirty="0">
                <a:latin typeface="+mn-lt"/>
              </a:rPr>
              <a:t> relation can be found between W</a:t>
            </a:r>
            <a:r>
              <a:rPr lang="en-US" altLang="en-US" sz="2000" baseline="-25000" dirty="0">
                <a:latin typeface="+mn-lt"/>
              </a:rPr>
              <a:t>E  </a:t>
            </a:r>
            <a:r>
              <a:rPr lang="en-US" altLang="en-US" sz="2000" dirty="0">
                <a:latin typeface="+mn-lt"/>
              </a:rPr>
              <a:t>and W</a:t>
            </a:r>
            <a:r>
              <a:rPr lang="en-US" altLang="en-US" sz="2000" baseline="-25000" dirty="0">
                <a:latin typeface="+mn-lt"/>
              </a:rPr>
              <a:t>TO 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sz="2000" dirty="0">
                <a:latin typeface="+mn-lt"/>
              </a:rPr>
              <a:t>W</a:t>
            </a:r>
            <a:r>
              <a:rPr lang="en-US" altLang="en-US" sz="2000" baseline="-25000" dirty="0">
                <a:latin typeface="+mn-lt"/>
              </a:rPr>
              <a:t>F </a:t>
            </a:r>
            <a:r>
              <a:rPr lang="en-US" altLang="en-US" sz="2000" dirty="0">
                <a:latin typeface="+mn-lt"/>
              </a:rPr>
              <a:t> can be estimated from the mission profile and engine data (see later)</a:t>
            </a:r>
            <a:endParaRPr lang="en-US" altLang="en-US" sz="2000" baseline="-25000" dirty="0">
              <a:latin typeface="+mn-lt"/>
            </a:endParaRPr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sz="2000" dirty="0" err="1"/>
              <a:t>W</a:t>
            </a:r>
            <a:r>
              <a:rPr lang="en-US" altLang="en-US" sz="2000" baseline="-25000" dirty="0" err="1"/>
              <a:t>PLtot</a:t>
            </a:r>
            <a:r>
              <a:rPr lang="en-US" altLang="en-US" sz="2000" baseline="-25000" dirty="0"/>
              <a:t> </a:t>
            </a:r>
            <a:r>
              <a:rPr lang="en-US" altLang="en-US" sz="2000" dirty="0">
                <a:latin typeface="+mn-lt"/>
              </a:rPr>
              <a:t>can be estimated from the assignment &amp; fuselage configuration info</a:t>
            </a:r>
            <a:endParaRPr lang="en-US" altLang="en-US" sz="2000" baseline="-25000" dirty="0">
              <a:latin typeface="+mn-lt"/>
            </a:endParaRPr>
          </a:p>
          <a:p>
            <a:pPr marL="457200" indent="-457200" eaLnBrk="1" hangingPunct="1">
              <a:spcBef>
                <a:spcPct val="2000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AFAD5-02A0-4D72-A055-35BC481B3931}"/>
              </a:ext>
            </a:extLst>
          </p:cNvPr>
          <p:cNvSpPr txBox="1"/>
          <p:nvPr/>
        </p:nvSpPr>
        <p:spPr>
          <a:xfrm>
            <a:off x="0" y="1723470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altLang="en-US" sz="2400" dirty="0"/>
              <a:t>W</a:t>
            </a:r>
            <a:r>
              <a:rPr lang="en-US" altLang="en-US" sz="2400" baseline="-25000" dirty="0"/>
              <a:t>TO</a:t>
            </a:r>
            <a:r>
              <a:rPr lang="en-US" altLang="en-US" sz="2400" dirty="0"/>
              <a:t> = W</a:t>
            </a:r>
            <a:r>
              <a:rPr lang="en-US" altLang="en-US" sz="2400" baseline="-25000" dirty="0"/>
              <a:t>E</a:t>
            </a:r>
            <a:r>
              <a:rPr lang="en-US" altLang="en-US" sz="2400" dirty="0"/>
              <a:t> + W</a:t>
            </a:r>
            <a:r>
              <a:rPr lang="en-US" altLang="en-US" sz="2400" baseline="-25000" dirty="0"/>
              <a:t>F</a:t>
            </a:r>
            <a:r>
              <a:rPr lang="en-US" altLang="en-US" sz="2400" dirty="0"/>
              <a:t> + </a:t>
            </a:r>
            <a:r>
              <a:rPr lang="en-US" altLang="en-US" sz="2400" dirty="0" err="1"/>
              <a:t>W</a:t>
            </a:r>
            <a:r>
              <a:rPr lang="en-US" altLang="en-US" sz="2400" baseline="-25000" dirty="0" err="1"/>
              <a:t>PLtot</a:t>
            </a:r>
            <a:r>
              <a:rPr lang="en-US" altLang="en-US" sz="2400" dirty="0"/>
              <a:t> + </a:t>
            </a:r>
            <a:r>
              <a:rPr lang="en-US" altLang="en-US" sz="2400" dirty="0" err="1"/>
              <a:t>M</a:t>
            </a:r>
            <a:r>
              <a:rPr lang="en-US" altLang="en-US" sz="2400" baseline="-25000" dirty="0" err="1"/>
              <a:t>tfo</a:t>
            </a:r>
            <a:r>
              <a:rPr lang="en-US" altLang="en-US" sz="2400" dirty="0"/>
              <a:t> * W</a:t>
            </a:r>
            <a:r>
              <a:rPr lang="en-US" altLang="en-US" sz="2400" baseline="-25000" dirty="0"/>
              <a:t>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46424-153D-4163-97C0-B0461C6FFAB0}"/>
              </a:ext>
            </a:extLst>
          </p:cNvPr>
          <p:cNvSpPr txBox="1"/>
          <p:nvPr/>
        </p:nvSpPr>
        <p:spPr>
          <a:xfrm>
            <a:off x="609600" y="3972455"/>
            <a:ext cx="10972800" cy="188359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</a:rPr>
              <a:t>Collect at least 20 reference aircraft in the </a:t>
            </a:r>
            <a:r>
              <a:rPr lang="en-US" altLang="en-US" sz="1600" b="1" dirty="0">
                <a:latin typeface="+mn-lt"/>
              </a:rPr>
              <a:t>same category </a:t>
            </a:r>
            <a:r>
              <a:rPr lang="en-US" altLang="en-US" sz="1600" dirty="0">
                <a:latin typeface="+mn-lt"/>
              </a:rPr>
              <a:t>as your aircraft</a:t>
            </a:r>
          </a:p>
          <a:p>
            <a:pPr marL="285750" indent="-2857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</a:rPr>
              <a:t>Collect data on </a:t>
            </a:r>
            <a:r>
              <a:rPr lang="en-US" altLang="en-US" sz="1600" b="1" dirty="0">
                <a:latin typeface="+mn-lt"/>
              </a:rPr>
              <a:t>weights</a:t>
            </a:r>
            <a:r>
              <a:rPr lang="en-US" altLang="en-US" sz="1600" dirty="0">
                <a:latin typeface="+mn-lt"/>
              </a:rPr>
              <a:t> (W</a:t>
            </a:r>
            <a:r>
              <a:rPr lang="en-US" altLang="en-US" sz="1600" baseline="-25000" dirty="0">
                <a:latin typeface="+mn-lt"/>
              </a:rPr>
              <a:t>TO</a:t>
            </a:r>
            <a:r>
              <a:rPr lang="en-US" altLang="en-US" sz="1600" dirty="0">
                <a:latin typeface="+mn-lt"/>
              </a:rPr>
              <a:t> ,W</a:t>
            </a:r>
            <a:r>
              <a:rPr lang="en-US" altLang="en-US" sz="1600" baseline="-25000" dirty="0">
                <a:latin typeface="+mn-lt"/>
              </a:rPr>
              <a:t>E</a:t>
            </a:r>
            <a:r>
              <a:rPr lang="en-US" altLang="en-US" sz="1600" dirty="0">
                <a:latin typeface="+mn-lt"/>
              </a:rPr>
              <a:t> , W</a:t>
            </a:r>
            <a:r>
              <a:rPr lang="en-US" altLang="en-US" sz="1600" baseline="-25000" dirty="0">
                <a:latin typeface="+mn-lt"/>
              </a:rPr>
              <a:t>PL</a:t>
            </a:r>
            <a:r>
              <a:rPr lang="en-US" altLang="en-US" sz="1600" dirty="0">
                <a:latin typeface="+mn-lt"/>
              </a:rPr>
              <a:t> )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</a:rPr>
              <a:t>Also collect data on </a:t>
            </a:r>
            <a:r>
              <a:rPr lang="en-US" altLang="en-US" sz="1600" b="1" dirty="0">
                <a:latin typeface="+mn-lt"/>
              </a:rPr>
              <a:t>Take-off Thrust, range, climb rates, speeds (cruise, maximum cruise, stall), take-off and landing lengths</a:t>
            </a:r>
            <a:r>
              <a:rPr lang="en-US" altLang="en-US" sz="1600" dirty="0">
                <a:latin typeface="+mn-lt"/>
              </a:rPr>
              <a:t>, etc. you will need them later!</a:t>
            </a:r>
          </a:p>
          <a:p>
            <a:pPr marL="228600" indent="-228600">
              <a:spcBef>
                <a:spcPct val="20000"/>
              </a:spcBef>
              <a:buFont typeface="+mj-lt"/>
              <a:buAutoNum type="arabicPeriod"/>
            </a:pPr>
            <a:endParaRPr lang="en-US" altLang="en-US" sz="900" dirty="0"/>
          </a:p>
          <a:p>
            <a:pPr algn="ctr">
              <a:spcBef>
                <a:spcPct val="20000"/>
              </a:spcBef>
            </a:pPr>
            <a:r>
              <a:rPr lang="en-US" altLang="en-US" sz="1600" i="1" dirty="0"/>
              <a:t>If your aircraft type does not have many comparable examples available, consider that the aircraft doesn’t feel whether the payload is alive or not! For now, only mass counts!</a:t>
            </a:r>
          </a:p>
        </p:txBody>
      </p:sp>
    </p:spTree>
    <p:extLst>
      <p:ext uri="{BB962C8B-B14F-4D97-AF65-F5344CB8AC3E}">
        <p14:creationId xmlns:p14="http://schemas.microsoft.com/office/powerpoint/2010/main" val="799054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462657" cy="1143000"/>
          </a:xfrm>
        </p:spPr>
        <p:txBody>
          <a:bodyPr/>
          <a:lstStyle/>
          <a:p>
            <a:r>
              <a:rPr lang="en-US" dirty="0"/>
              <a:t>6.3.1 Empty Weight Estimation</a:t>
            </a:r>
          </a:p>
        </p:txBody>
      </p:sp>
      <p:pic>
        <p:nvPicPr>
          <p:cNvPr id="10" name="Picture 1087">
            <a:extLst>
              <a:ext uri="{FF2B5EF4-FFF2-40B4-BE49-F238E27FC236}">
                <a16:creationId xmlns:a16="http://schemas.microsoft.com/office/drawing/2014/main" id="{D40FAE3F-8188-4666-B379-B46A511636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689781"/>
            <a:ext cx="8839200" cy="4225925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3DB621-4238-44BD-83CF-63935DEDA7CB}"/>
              </a:ext>
            </a:extLst>
          </p:cNvPr>
          <p:cNvSpPr txBox="1"/>
          <p:nvPr/>
        </p:nvSpPr>
        <p:spPr>
          <a:xfrm>
            <a:off x="2155371" y="1301955"/>
            <a:ext cx="788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Example reference data:</a:t>
            </a:r>
          </a:p>
        </p:txBody>
      </p:sp>
    </p:spTree>
    <p:extLst>
      <p:ext uri="{BB962C8B-B14F-4D97-AF65-F5344CB8AC3E}">
        <p14:creationId xmlns:p14="http://schemas.microsoft.com/office/powerpoint/2010/main" val="237307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on track for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06AB7-7244-42D3-9D67-B3953A8C2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Have you generated 3 concepts for your requirements?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Have you worked on your CAD models (generating/annotating technical drawings)?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Have you completed the “inside-out” cross-section fuselage design process?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Have you started writing assignment 1 (due soon)!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88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451771" cy="1143000"/>
          </a:xfrm>
        </p:spPr>
        <p:txBody>
          <a:bodyPr/>
          <a:lstStyle/>
          <a:p>
            <a:r>
              <a:rPr lang="en-US" dirty="0"/>
              <a:t>6.3.1 Empty Weight Estimation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AE278BE-3D42-4365-B406-099E698EFD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715638"/>
              </p:ext>
            </p:extLst>
          </p:nvPr>
        </p:nvGraphicFramePr>
        <p:xfrm>
          <a:off x="0" y="1099456"/>
          <a:ext cx="12192000" cy="476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068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288485" cy="1143000"/>
          </a:xfrm>
        </p:spPr>
        <p:txBody>
          <a:bodyPr/>
          <a:lstStyle/>
          <a:p>
            <a:r>
              <a:rPr lang="en-US" dirty="0"/>
              <a:t>6.3.1 Empty Weight Estimation</a:t>
            </a:r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DEBDBBF6-9A03-4D50-8F3F-EBD7F013106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724712"/>
              </p:ext>
            </p:extLst>
          </p:nvPr>
        </p:nvGraphicFramePr>
        <p:xfrm>
          <a:off x="293915" y="1384526"/>
          <a:ext cx="5486400" cy="4428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B373937-331E-43D1-9EC2-4E151A75AE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773230"/>
              </p:ext>
            </p:extLst>
          </p:nvPr>
        </p:nvGraphicFramePr>
        <p:xfrm>
          <a:off x="6628652" y="1417638"/>
          <a:ext cx="5486400" cy="4395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 descr="Business jet - Wikipedia">
            <a:extLst>
              <a:ext uri="{FF2B5EF4-FFF2-40B4-BE49-F238E27FC236}">
                <a16:creationId xmlns:a16="http://schemas.microsoft.com/office/drawing/2014/main" id="{42D0BD36-2C09-AB2B-F9C2-B042FD45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2909" y="2443744"/>
            <a:ext cx="1708943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A Constant Speed Propeller Works | Boldmethod">
            <a:extLst>
              <a:ext uri="{FF2B5EF4-FFF2-40B4-BE49-F238E27FC236}">
                <a16:creationId xmlns:a16="http://schemas.microsoft.com/office/drawing/2014/main" id="{55F2F233-3A61-4835-3510-4D96880B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83" y="2443744"/>
            <a:ext cx="1714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206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364686" cy="1143000"/>
          </a:xfrm>
        </p:spPr>
        <p:txBody>
          <a:bodyPr/>
          <a:lstStyle/>
          <a:p>
            <a:r>
              <a:rPr lang="en-US" dirty="0"/>
              <a:t>6.3.1 Empty Weight Estimation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FDF61B9-D4DB-4198-B483-0A952776C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Regression methods: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Linear: 					W</a:t>
            </a:r>
            <a:r>
              <a:rPr lang="en-US" altLang="en-US" sz="2000" baseline="-25000" dirty="0"/>
              <a:t>E</a:t>
            </a:r>
            <a:r>
              <a:rPr lang="en-US" altLang="en-US" sz="2000" dirty="0"/>
              <a:t> = a * 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+ b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Logarithmic:		log (W</a:t>
            </a:r>
            <a:r>
              <a:rPr lang="en-US" altLang="en-US" sz="2000" baseline="-25000" dirty="0"/>
              <a:t>E</a:t>
            </a:r>
            <a:r>
              <a:rPr lang="en-US" altLang="en-US" sz="2000" dirty="0"/>
              <a:t>) = (log (W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) – A)/B</a:t>
            </a:r>
          </a:p>
          <a:p>
            <a:pPr eaLnBrk="1" hangingPunct="1">
              <a:spcBef>
                <a:spcPct val="20000"/>
              </a:spcBef>
            </a:pPr>
            <a:endParaRPr lang="en-US" altLang="en-US" baseline="-25000" dirty="0"/>
          </a:p>
          <a:p>
            <a:pPr eaLnBrk="1" hangingPunct="1">
              <a:spcBef>
                <a:spcPct val="20000"/>
              </a:spcBef>
            </a:pPr>
            <a:endParaRPr lang="en-US" altLang="en-US" baseline="-25000" dirty="0"/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Single engine prop. aircraft: 		a = 0.5482	 	b = 486.68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																			A = -0.1440	B = 1.1162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endParaRPr lang="en-US" altLang="en-US" dirty="0"/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Business jet aircraft:							a = 0.5417	 	b = 579.96</a:t>
            </a:r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																			A = 0.2678	 	B = 0.9979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A34DA2B5-AED7-3FFF-0C2E-7B0077636A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448099"/>
              </p:ext>
            </p:extLst>
          </p:nvPr>
        </p:nvGraphicFramePr>
        <p:xfrm>
          <a:off x="7503736" y="3035431"/>
          <a:ext cx="4611316" cy="2777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03EACF7-28CF-CA1E-7201-C5E4A556F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168285"/>
              </p:ext>
            </p:extLst>
          </p:nvPr>
        </p:nvGraphicFramePr>
        <p:xfrm>
          <a:off x="7503736" y="12312"/>
          <a:ext cx="4611316" cy="3023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2" descr="Business jet - Wikipedia">
            <a:extLst>
              <a:ext uri="{FF2B5EF4-FFF2-40B4-BE49-F238E27FC236}">
                <a16:creationId xmlns:a16="http://schemas.microsoft.com/office/drawing/2014/main" id="{CBCB6036-64EF-F215-4384-A70C0C4E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17379" y="3670050"/>
            <a:ext cx="855729" cy="57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w A Constant Speed Propeller Works | Boldmethod">
            <a:extLst>
              <a:ext uri="{FF2B5EF4-FFF2-40B4-BE49-F238E27FC236}">
                <a16:creationId xmlns:a16="http://schemas.microsoft.com/office/drawing/2014/main" id="{C1BBBB70-B188-840A-A5FB-01A8C46D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859" y="757289"/>
            <a:ext cx="8572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825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342914" cy="1143000"/>
          </a:xfrm>
        </p:spPr>
        <p:txBody>
          <a:bodyPr/>
          <a:lstStyle/>
          <a:p>
            <a:r>
              <a:rPr lang="en-US" dirty="0"/>
              <a:t>6.3.1 Empty Weight Estimation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14A4258-84CE-48FA-AE6E-F896EF1A0B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362471"/>
              </p:ext>
            </p:extLst>
          </p:nvPr>
        </p:nvGraphicFramePr>
        <p:xfrm>
          <a:off x="50800" y="2056037"/>
          <a:ext cx="6045200" cy="3814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C6C6886B-9CE8-47EF-ABFA-3B669722C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127452"/>
              </p:ext>
            </p:extLst>
          </p:nvPr>
        </p:nvGraphicFramePr>
        <p:xfrm>
          <a:off x="6096000" y="2056037"/>
          <a:ext cx="6264385" cy="379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9339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6.3.1 Empty Weight Estimation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14A4258-84CE-48FA-AE6E-F896EF1A0B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646746"/>
              </p:ext>
            </p:extLst>
          </p:nvPr>
        </p:nvGraphicFramePr>
        <p:xfrm>
          <a:off x="50800" y="2056037"/>
          <a:ext cx="6045200" cy="3814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C6C6886B-9CE8-47EF-ABFA-3B669722C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246443"/>
              </p:ext>
            </p:extLst>
          </p:nvPr>
        </p:nvGraphicFramePr>
        <p:xfrm>
          <a:off x="6096000" y="2056037"/>
          <a:ext cx="6264385" cy="379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B3C04336-ACCC-45F3-9925-F7F6AFF05885}"/>
              </a:ext>
            </a:extLst>
          </p:cNvPr>
          <p:cNvSpPr/>
          <p:nvPr/>
        </p:nvSpPr>
        <p:spPr>
          <a:xfrm rot="20224262">
            <a:off x="4004506" y="3260271"/>
            <a:ext cx="1088571" cy="3374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91FE6A-4002-4D4C-A4E9-C31A731FCEE5}"/>
              </a:ext>
            </a:extLst>
          </p:cNvPr>
          <p:cNvSpPr/>
          <p:nvPr/>
        </p:nvSpPr>
        <p:spPr>
          <a:xfrm rot="685828">
            <a:off x="9632419" y="4577444"/>
            <a:ext cx="1088571" cy="3374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9197AD-0C7A-4BF7-A130-FEFCF502EF56}"/>
              </a:ext>
            </a:extLst>
          </p:cNvPr>
          <p:cNvSpPr/>
          <p:nvPr/>
        </p:nvSpPr>
        <p:spPr>
          <a:xfrm rot="685828">
            <a:off x="6852461" y="3098271"/>
            <a:ext cx="404317" cy="33745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C06E3F-8E29-4B0C-9145-00D453DFC02F}"/>
              </a:ext>
            </a:extLst>
          </p:cNvPr>
          <p:cNvSpPr/>
          <p:nvPr/>
        </p:nvSpPr>
        <p:spPr>
          <a:xfrm rot="20224262">
            <a:off x="1019523" y="4887102"/>
            <a:ext cx="857685" cy="26463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4DF164-E272-49EA-BACD-8E7BCE58CCF7}"/>
              </a:ext>
            </a:extLst>
          </p:cNvPr>
          <p:cNvSpPr/>
          <p:nvPr/>
        </p:nvSpPr>
        <p:spPr>
          <a:xfrm rot="153293">
            <a:off x="7930721" y="3542274"/>
            <a:ext cx="857685" cy="264639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AA80A9-C9F5-4D2F-AC4E-A88A3996CAC3}"/>
              </a:ext>
            </a:extLst>
          </p:cNvPr>
          <p:cNvSpPr/>
          <p:nvPr/>
        </p:nvSpPr>
        <p:spPr>
          <a:xfrm rot="153293">
            <a:off x="6950785" y="3530764"/>
            <a:ext cx="341203" cy="264639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10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6.3.1 Empty Weight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05D3F-B947-40E5-A42D-8813EC10A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4"/>
          <a:stretch/>
        </p:blipFill>
        <p:spPr>
          <a:xfrm>
            <a:off x="406318" y="942530"/>
            <a:ext cx="4560595" cy="5022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1C0FD-0CAB-4DEE-9427-BDFD43C05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034" y="846138"/>
            <a:ext cx="6327245" cy="502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59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1B02D74-BA6F-4A3F-884B-C1A7DD72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>
                <a:latin typeface="+mn-lt"/>
              </a:rPr>
              <a:t>Definitions: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en-US" altLang="en-US" sz="2000" dirty="0">
                <a:latin typeface="+mn-lt"/>
              </a:rPr>
              <a:t> W</a:t>
            </a:r>
            <a:r>
              <a:rPr lang="en-US" altLang="en-US" sz="2000" baseline="-25000" dirty="0">
                <a:latin typeface="+mn-lt"/>
              </a:rPr>
              <a:t>F</a:t>
            </a:r>
            <a:r>
              <a:rPr lang="en-US" altLang="en-US" sz="2000" dirty="0">
                <a:latin typeface="+mn-lt"/>
              </a:rPr>
              <a:t> 			Mission fuel weight</a:t>
            </a:r>
          </a:p>
          <a:p>
            <a:pPr>
              <a:spcBef>
                <a:spcPct val="20000"/>
              </a:spcBef>
              <a:buFontTx/>
              <a:buChar char="-"/>
            </a:pP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W</a:t>
            </a:r>
            <a:r>
              <a:rPr lang="en-US" altLang="en-US" sz="2000" baseline="-25000" dirty="0" err="1">
                <a:latin typeface="+mn-lt"/>
              </a:rPr>
              <a:t>Fres</a:t>
            </a:r>
            <a:r>
              <a:rPr lang="en-US" altLang="en-US" sz="2000" dirty="0">
                <a:latin typeface="+mn-lt"/>
              </a:rPr>
              <a:t>		Reserve fuel weight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W</a:t>
            </a:r>
            <a:r>
              <a:rPr lang="en-US" altLang="en-US" sz="2000" baseline="-25000" dirty="0" err="1">
                <a:latin typeface="+mn-lt"/>
              </a:rPr>
              <a:t>Fused</a:t>
            </a:r>
            <a:r>
              <a:rPr lang="en-US" altLang="en-US" sz="2000" dirty="0">
                <a:latin typeface="+mn-lt"/>
              </a:rPr>
              <a:t> 	</a:t>
            </a:r>
            <a:r>
              <a:rPr lang="en-US" altLang="en-US" sz="2000" dirty="0"/>
              <a:t>Used fuel</a:t>
            </a:r>
            <a:r>
              <a:rPr lang="en-US" altLang="en-US" sz="2000" dirty="0">
                <a:latin typeface="+mn-lt"/>
              </a:rPr>
              <a:t> weight</a:t>
            </a:r>
          </a:p>
          <a:p>
            <a:pPr>
              <a:buFontTx/>
              <a:buChar char="-"/>
            </a:pPr>
            <a:r>
              <a:rPr lang="en-US" altLang="en-US" sz="2000" dirty="0">
                <a:latin typeface="+mn-lt"/>
              </a:rPr>
              <a:t> M</a:t>
            </a:r>
            <a:r>
              <a:rPr lang="en-US" altLang="en-US" sz="2000" baseline="-25000" dirty="0">
                <a:latin typeface="+mn-lt"/>
              </a:rPr>
              <a:t>used</a:t>
            </a:r>
            <a:r>
              <a:rPr lang="en-US" altLang="en-US" sz="2000" dirty="0">
                <a:latin typeface="+mn-lt"/>
              </a:rPr>
              <a:t>		Used mass fraction</a:t>
            </a:r>
          </a:p>
          <a:p>
            <a:pPr>
              <a:buFontTx/>
              <a:buChar char="-"/>
            </a:pPr>
            <a:r>
              <a:rPr lang="en-US" altLang="en-US" sz="2000" dirty="0">
                <a:latin typeface="+mn-lt"/>
              </a:rPr>
              <a:t> W</a:t>
            </a:r>
            <a:r>
              <a:rPr lang="en-US" altLang="en-US" sz="2000" baseline="-25000" dirty="0">
                <a:latin typeface="+mn-lt"/>
              </a:rPr>
              <a:t>TO</a:t>
            </a:r>
            <a:r>
              <a:rPr lang="en-US" altLang="en-US" sz="2000" dirty="0">
                <a:latin typeface="+mn-lt"/>
              </a:rPr>
              <a:t>		Take-off weight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M</a:t>
            </a:r>
            <a:r>
              <a:rPr lang="en-US" altLang="en-US" sz="2000" baseline="-25000" dirty="0" err="1">
                <a:latin typeface="+mn-lt"/>
              </a:rPr>
              <a:t>res</a:t>
            </a:r>
            <a:r>
              <a:rPr lang="en-US" altLang="en-US" sz="2000" dirty="0">
                <a:latin typeface="+mn-lt"/>
              </a:rPr>
              <a:t>		Reserved mass fraction</a:t>
            </a:r>
          </a:p>
          <a:p>
            <a:pPr>
              <a:buFontTx/>
              <a:buChar char="-"/>
            </a:pPr>
            <a:r>
              <a:rPr lang="en-US" altLang="en-US" sz="2000" dirty="0">
                <a:latin typeface="+mn-lt"/>
              </a:rPr>
              <a:t> </a:t>
            </a:r>
            <a:r>
              <a:rPr lang="en-US" altLang="en-US" sz="2000" dirty="0" err="1">
                <a:latin typeface="+mn-lt"/>
              </a:rPr>
              <a:t>M</a:t>
            </a:r>
            <a:r>
              <a:rPr lang="en-US" altLang="en-US" sz="2000" baseline="-25000" dirty="0" err="1">
                <a:latin typeface="+mn-lt"/>
              </a:rPr>
              <a:t>ff</a:t>
            </a:r>
            <a:r>
              <a:rPr lang="en-US" altLang="en-US" sz="2000" dirty="0">
                <a:latin typeface="+mn-lt"/>
              </a:rPr>
              <a:t>			Mass fractions from used fuel (mission profile)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endParaRPr lang="en-US" sz="1200" dirty="0"/>
          </a:p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sz="2000" dirty="0"/>
              <a:t>Reserve fuel determined by: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en-US" altLang="en-US" sz="2000" dirty="0"/>
              <a:t>Fraction of fuel used (</a:t>
            </a:r>
            <a:r>
              <a:rPr lang="en-US" altLang="en-US" sz="2000" dirty="0" err="1"/>
              <a:t>M</a:t>
            </a:r>
            <a:r>
              <a:rPr lang="en-US" altLang="en-US" sz="2000" baseline="-25000" dirty="0" err="1"/>
              <a:t>res</a:t>
            </a:r>
            <a:r>
              <a:rPr lang="en-US" altLang="en-US" sz="2000" dirty="0"/>
              <a:t> = </a:t>
            </a:r>
            <a:r>
              <a:rPr lang="en-US" altLang="en-US" sz="2000" dirty="0">
                <a:latin typeface="+mn-lt"/>
              </a:rPr>
              <a:t>0% to 100%), OR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r>
              <a:rPr lang="en-US" altLang="en-US" sz="2000" dirty="0"/>
              <a:t>Mission profile extension (fly to alternate and/or loiter for given amount of time), in this case </a:t>
            </a:r>
            <a:r>
              <a:rPr lang="en-US" altLang="en-US" sz="2000" dirty="0" err="1"/>
              <a:t>M</a:t>
            </a:r>
            <a:r>
              <a:rPr lang="en-US" altLang="en-US" sz="2000" baseline="-25000" dirty="0" err="1"/>
              <a:t>res</a:t>
            </a:r>
            <a:r>
              <a:rPr lang="en-US" altLang="en-US" sz="2000" dirty="0"/>
              <a:t> = 0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97A605-3B1F-4E72-925D-C6E48F275B00}"/>
              </a:ext>
            </a:extLst>
          </p:cNvPr>
          <p:cNvGrpSpPr/>
          <p:nvPr/>
        </p:nvGrpSpPr>
        <p:grpSpPr>
          <a:xfrm>
            <a:off x="5619637" y="1609164"/>
            <a:ext cx="4093029" cy="3250121"/>
            <a:chOff x="6096000" y="1609164"/>
            <a:chExt cx="4093029" cy="325012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E2C6E6-7751-46B0-BFC3-2D2D2761C4AA}"/>
                </a:ext>
              </a:extLst>
            </p:cNvPr>
            <p:cNvSpPr txBox="1"/>
            <p:nvPr/>
          </p:nvSpPr>
          <p:spPr>
            <a:xfrm>
              <a:off x="6096000" y="1609164"/>
              <a:ext cx="4093029" cy="3250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20000"/>
                </a:spcBef>
              </a:pPr>
              <a:r>
                <a:rPr lang="en-US" altLang="en-US" dirty="0"/>
                <a:t>W</a:t>
              </a:r>
              <a:r>
                <a:rPr lang="en-US" altLang="en-US" baseline="-25000" dirty="0"/>
                <a:t>F</a:t>
              </a:r>
              <a:r>
                <a:rPr lang="en-US" altLang="en-US" dirty="0"/>
                <a:t> = </a:t>
              </a:r>
              <a:r>
                <a:rPr lang="en-US" altLang="en-US" dirty="0" err="1"/>
                <a:t>W</a:t>
              </a:r>
              <a:r>
                <a:rPr lang="en-US" altLang="en-US" baseline="-25000" dirty="0" err="1"/>
                <a:t>Fres</a:t>
              </a:r>
              <a:r>
                <a:rPr lang="en-US" altLang="en-US" dirty="0"/>
                <a:t> + </a:t>
              </a:r>
              <a:r>
                <a:rPr lang="en-US" altLang="en-US" dirty="0" err="1"/>
                <a:t>W</a:t>
              </a:r>
              <a:r>
                <a:rPr lang="en-US" altLang="en-US" baseline="-25000" dirty="0" err="1"/>
                <a:t>Fused</a:t>
              </a:r>
              <a:endParaRPr lang="en-US" altLang="en-US" baseline="-25000" dirty="0"/>
            </a:p>
            <a:p>
              <a:pPr eaLnBrk="1" hangingPunct="1">
                <a:spcBef>
                  <a:spcPct val="20000"/>
                </a:spcBef>
              </a:pPr>
              <a:r>
                <a:rPr lang="en-US" altLang="en-US" sz="2400" dirty="0"/>
                <a:t>			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en-US" dirty="0"/>
                <a:t>		      </a:t>
              </a:r>
              <a:r>
                <a:rPr lang="en-US" altLang="en-US" dirty="0" err="1"/>
                <a:t>W</a:t>
              </a:r>
              <a:r>
                <a:rPr lang="en-US" altLang="en-US" baseline="-25000" dirty="0" err="1"/>
                <a:t>Fused</a:t>
              </a:r>
              <a:r>
                <a:rPr lang="en-US" altLang="en-US" dirty="0"/>
                <a:t> = M</a:t>
              </a:r>
              <a:r>
                <a:rPr lang="en-US" altLang="en-US" baseline="-25000" dirty="0"/>
                <a:t>used </a:t>
              </a:r>
              <a:r>
                <a:rPr lang="en-US" altLang="en-US" dirty="0"/>
                <a:t>* W</a:t>
              </a:r>
              <a:r>
                <a:rPr lang="en-US" altLang="en-US" baseline="-25000" dirty="0"/>
                <a:t>TO</a:t>
              </a:r>
            </a:p>
            <a:p>
              <a:pPr eaLnBrk="1" hangingPunct="1">
                <a:spcBef>
                  <a:spcPct val="20000"/>
                </a:spcBef>
              </a:pPr>
              <a:endParaRPr lang="en-US" altLang="en-US" sz="2400" dirty="0"/>
            </a:p>
            <a:p>
              <a:pPr eaLnBrk="1" hangingPunct="1">
                <a:spcBef>
                  <a:spcPct val="20000"/>
                </a:spcBef>
              </a:pPr>
              <a:r>
                <a:rPr lang="en-US" altLang="en-US" sz="1400" dirty="0"/>
                <a:t>				     </a:t>
              </a:r>
              <a:r>
                <a:rPr lang="en-US" altLang="en-US" dirty="0"/>
                <a:t>M</a:t>
              </a:r>
              <a:r>
                <a:rPr lang="en-US" altLang="en-US" baseline="-25000" dirty="0"/>
                <a:t>used</a:t>
              </a:r>
              <a:r>
                <a:rPr lang="en-US" altLang="en-US" dirty="0"/>
                <a:t> = (1 – </a:t>
              </a:r>
              <a:r>
                <a:rPr lang="en-US" altLang="en-US" dirty="0" err="1"/>
                <a:t>M’</a:t>
              </a:r>
              <a:r>
                <a:rPr lang="en-US" altLang="en-US" baseline="-25000" dirty="0" err="1"/>
                <a:t>ff</a:t>
              </a:r>
              <a:r>
                <a:rPr lang="en-US" altLang="en-US" dirty="0"/>
                <a:t>)</a:t>
              </a:r>
              <a:endParaRPr lang="en-US" altLang="en-US" baseline="-25000" dirty="0"/>
            </a:p>
            <a:p>
              <a:pPr eaLnBrk="1" hangingPunct="1">
                <a:spcBef>
                  <a:spcPct val="20000"/>
                </a:spcBef>
              </a:pPr>
              <a:endParaRPr lang="en-US" altLang="en-US" dirty="0"/>
            </a:p>
            <a:p>
              <a:pPr eaLnBrk="1" hangingPunct="1">
                <a:spcBef>
                  <a:spcPct val="20000"/>
                </a:spcBef>
              </a:pPr>
              <a:r>
                <a:rPr lang="en-US" altLang="en-US" dirty="0"/>
                <a:t>	</a:t>
              </a:r>
              <a:r>
                <a:rPr lang="en-US" altLang="en-US" dirty="0" err="1"/>
                <a:t>W</a:t>
              </a:r>
              <a:r>
                <a:rPr lang="en-US" altLang="en-US" baseline="-25000" dirty="0" err="1"/>
                <a:t>Fres</a:t>
              </a:r>
              <a:r>
                <a:rPr lang="en-US" altLang="en-US" dirty="0"/>
                <a:t> = </a:t>
              </a:r>
              <a:r>
                <a:rPr lang="en-US" altLang="en-US" dirty="0" err="1"/>
                <a:t>M</a:t>
              </a:r>
              <a:r>
                <a:rPr lang="en-US" altLang="en-US" baseline="-25000" dirty="0" err="1"/>
                <a:t>res</a:t>
              </a:r>
              <a:r>
                <a:rPr lang="en-US" altLang="en-US" dirty="0"/>
                <a:t> * </a:t>
              </a:r>
              <a:r>
                <a:rPr lang="en-US" altLang="en-US" dirty="0" err="1"/>
                <a:t>W</a:t>
              </a:r>
              <a:r>
                <a:rPr lang="en-US" altLang="en-US" baseline="-25000" dirty="0" err="1"/>
                <a:t>Fused</a:t>
              </a:r>
              <a:endParaRPr lang="en-US" altLang="en-US" baseline="-25000" dirty="0"/>
            </a:p>
            <a:p>
              <a:pPr eaLnBrk="1" hangingPunct="1">
                <a:spcBef>
                  <a:spcPct val="20000"/>
                </a:spcBef>
              </a:pPr>
              <a:r>
                <a:rPr lang="en-US" altLang="en-US" dirty="0"/>
                <a:t>			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en-US" altLang="en-US" dirty="0"/>
                <a:t>				</a:t>
              </a:r>
              <a:endParaRPr lang="en-US" altLang="en-US" baseline="-25000" dirty="0"/>
            </a:p>
          </p:txBody>
        </p:sp>
        <p:sp>
          <p:nvSpPr>
            <p:cNvPr id="16" name="Line 4">
              <a:extLst>
                <a:ext uri="{FF2B5EF4-FFF2-40B4-BE49-F238E27FC236}">
                  <a16:creationId xmlns:a16="http://schemas.microsoft.com/office/drawing/2014/main" id="{362B5130-3903-4892-80BE-A29852CE0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5314" y="2062842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4">
              <a:extLst>
                <a:ext uri="{FF2B5EF4-FFF2-40B4-BE49-F238E27FC236}">
                  <a16:creationId xmlns:a16="http://schemas.microsoft.com/office/drawing/2014/main" id="{3E9FCDD5-BC25-4890-AFAF-A7BFCECEE1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1542" y="2062841"/>
              <a:ext cx="0" cy="17145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">
              <a:extLst>
                <a:ext uri="{FF2B5EF4-FFF2-40B4-BE49-F238E27FC236}">
                  <a16:creationId xmlns:a16="http://schemas.microsoft.com/office/drawing/2014/main" id="{80617EB3-8784-498B-B8F2-4ABC610F5C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90856" y="2798794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">
              <a:extLst>
                <a:ext uri="{FF2B5EF4-FFF2-40B4-BE49-F238E27FC236}">
                  <a16:creationId xmlns:a16="http://schemas.microsoft.com/office/drawing/2014/main" id="{59C24420-4E26-4AFC-AA52-2A79C67AD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5313" y="2798794"/>
              <a:ext cx="402751" cy="9785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4">
              <a:extLst>
                <a:ext uri="{FF2B5EF4-FFF2-40B4-BE49-F238E27FC236}">
                  <a16:creationId xmlns:a16="http://schemas.microsoft.com/office/drawing/2014/main" id="{B71AF4DB-DBBC-4B0D-8DEC-5E7E35ABF7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2304" y="3586842"/>
              <a:ext cx="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6">
            <a:extLst>
              <a:ext uri="{FF2B5EF4-FFF2-40B4-BE49-F238E27FC236}">
                <a16:creationId xmlns:a16="http://schemas.microsoft.com/office/drawing/2014/main" id="{EACF2059-845A-4788-8C9F-CD6740618523}"/>
              </a:ext>
            </a:extLst>
          </p:cNvPr>
          <p:cNvGrpSpPr>
            <a:grpSpLocks/>
          </p:cNvGrpSpPr>
          <p:nvPr/>
        </p:nvGrpSpPr>
        <p:grpSpPr bwMode="auto">
          <a:xfrm>
            <a:off x="9493365" y="3659871"/>
            <a:ext cx="1985963" cy="979488"/>
            <a:chOff x="1907" y="2505"/>
            <a:chExt cx="1251" cy="617"/>
          </a:xfrm>
        </p:grpSpPr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30AAEAB7-A358-4157-9E58-4AF727A956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7" y="2582"/>
              <a:ext cx="4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1</a:t>
              </a:r>
              <a:r>
                <a:rPr lang="en-US" altLang="en-US" sz="1800" dirty="0">
                  <a:latin typeface="+mn-lt"/>
                </a:rPr>
                <a:t>	</a:t>
              </a:r>
              <a:endParaRPr lang="en-US" altLang="en-US" sz="1800" baseline="-25000" dirty="0">
                <a:latin typeface="+mn-lt"/>
              </a:endParaRP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95C9C0E2-DD86-4737-9D09-ACC97354A6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1" y="2832"/>
              <a:ext cx="2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i </a:t>
              </a:r>
            </a:p>
          </p:txBody>
        </p:sp>
        <p:sp>
          <p:nvSpPr>
            <p:cNvPr id="24" name="Line 11">
              <a:extLst>
                <a:ext uri="{FF2B5EF4-FFF2-40B4-BE49-F238E27FC236}">
                  <a16:creationId xmlns:a16="http://schemas.microsoft.com/office/drawing/2014/main" id="{2C86FB95-07AC-46B4-A38C-C826FC4FA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4" y="283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" name="Line 12">
              <a:extLst>
                <a:ext uri="{FF2B5EF4-FFF2-40B4-BE49-F238E27FC236}">
                  <a16:creationId xmlns:a16="http://schemas.microsoft.com/office/drawing/2014/main" id="{911A0F91-071C-4FC8-8B6D-1A21AB0D9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6" y="283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1A8C117A-782D-49D1-968C-730EFA004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5" y="2592"/>
              <a:ext cx="317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l-GR" sz="4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Π</a:t>
              </a:r>
            </a:p>
          </p:txBody>
        </p:sp>
        <p:sp>
          <p:nvSpPr>
            <p:cNvPr id="27" name="Text Box 14">
              <a:extLst>
                <a:ext uri="{FF2B5EF4-FFF2-40B4-BE49-F238E27FC236}">
                  <a16:creationId xmlns:a16="http://schemas.microsoft.com/office/drawing/2014/main" id="{109B3D7A-0C9F-452C-9ADD-A594E4BB8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" y="2889"/>
              <a:ext cx="3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i = 1</a:t>
              </a:r>
            </a:p>
          </p:txBody>
        </p:sp>
        <p:sp>
          <p:nvSpPr>
            <p:cNvPr id="28" name="Text Box 15">
              <a:extLst>
                <a:ext uri="{FF2B5EF4-FFF2-40B4-BE49-F238E27FC236}">
                  <a16:creationId xmlns:a16="http://schemas.microsoft.com/office/drawing/2014/main" id="{5F161A72-061F-4CB2-990E-051F79609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3" y="2505"/>
              <a:ext cx="3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i = n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C61C561D-CA6D-4BB8-80B5-4B8E1F599A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" y="2579"/>
              <a:ext cx="3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i+1</a:t>
              </a:r>
            </a:p>
          </p:txBody>
        </p:sp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D4DDD9C8-ECBF-41E6-A210-CEAF62B7B1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8" y="2832"/>
              <a:ext cx="4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TO</a:t>
              </a:r>
              <a:r>
                <a:rPr lang="en-US" altLang="en-US" sz="1800" dirty="0">
                  <a:latin typeface="+mn-lt"/>
                </a:rPr>
                <a:t>	</a:t>
              </a:r>
              <a:endParaRPr lang="en-US" altLang="en-US" sz="1800" baseline="-25000" dirty="0">
                <a:latin typeface="+mn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D86D993-D721-48A4-86E2-C4F94B9B8643}"/>
              </a:ext>
            </a:extLst>
          </p:cNvPr>
          <p:cNvSpPr txBox="1"/>
          <p:nvPr/>
        </p:nvSpPr>
        <p:spPr>
          <a:xfrm>
            <a:off x="8781262" y="4001707"/>
            <a:ext cx="819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 err="1"/>
              <a:t>M’</a:t>
            </a:r>
            <a:r>
              <a:rPr lang="en-US" altLang="en-US" baseline="-25000" dirty="0" err="1"/>
              <a:t>ff</a:t>
            </a:r>
            <a:r>
              <a:rPr lang="en-US" altLang="en-US" dirty="0"/>
              <a:t> = 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87DF9D-99F3-4AEA-A1CC-7C655A0ECEED}"/>
              </a:ext>
            </a:extLst>
          </p:cNvPr>
          <p:cNvSpPr txBox="1"/>
          <p:nvPr/>
        </p:nvSpPr>
        <p:spPr>
          <a:xfrm>
            <a:off x="8533893" y="4886272"/>
            <a:ext cx="1377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weight fraction after first step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B6EF7-EBD3-46A4-8B03-633A064813BA}"/>
              </a:ext>
            </a:extLst>
          </p:cNvPr>
          <p:cNvSpPr txBox="1"/>
          <p:nvPr/>
        </p:nvSpPr>
        <p:spPr>
          <a:xfrm>
            <a:off x="10417637" y="4893150"/>
            <a:ext cx="1774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weight fractions after in </a:t>
            </a:r>
            <a:r>
              <a:rPr lang="en-US" sz="1400" dirty="0" err="1"/>
              <a:t>subseq</a:t>
            </a:r>
            <a:r>
              <a:rPr lang="en-US" sz="1400" dirty="0"/>
              <a:t>. steps</a:t>
            </a:r>
          </a:p>
        </p:txBody>
      </p:sp>
      <p:sp>
        <p:nvSpPr>
          <p:cNvPr id="39" name="Line 4">
            <a:extLst>
              <a:ext uri="{FF2B5EF4-FFF2-40B4-BE49-F238E27FC236}">
                <a16:creationId xmlns:a16="http://schemas.microsoft.com/office/drawing/2014/main" id="{13E11AE3-8300-48AF-BC17-526E7C3B33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27396" y="4555660"/>
            <a:ext cx="0" cy="3698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">
            <a:extLst>
              <a:ext uri="{FF2B5EF4-FFF2-40B4-BE49-F238E27FC236}">
                <a16:creationId xmlns:a16="http://schemas.microsoft.com/office/drawing/2014/main" id="{C0C729F5-E457-41C5-B7CC-DB8B36C397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75196" y="4555660"/>
            <a:ext cx="0" cy="3698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53" descr="warning">
            <a:extLst>
              <a:ext uri="{FF2B5EF4-FFF2-40B4-BE49-F238E27FC236}">
                <a16:creationId xmlns:a16="http://schemas.microsoft.com/office/drawing/2014/main" id="{81B9E329-9572-46D1-BAD8-846346C9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602" y="3187246"/>
            <a:ext cx="6858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20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A25A3080-1F16-4EA1-A799-F996F2E1C01F}"/>
              </a:ext>
            </a:extLst>
          </p:cNvPr>
          <p:cNvSpPr txBox="1"/>
          <p:nvPr/>
        </p:nvSpPr>
        <p:spPr>
          <a:xfrm>
            <a:off x="7255326" y="4255484"/>
            <a:ext cx="4566557" cy="115108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 eaLnBrk="1" hangingPunct="1">
              <a:spcBef>
                <a:spcPct val="20000"/>
              </a:spcBef>
            </a:pPr>
            <a:r>
              <a:rPr lang="en-US" altLang="en-US" sz="1600" b="1" dirty="0">
                <a:latin typeface="+mn-lt"/>
              </a:rPr>
              <a:t>Reserve fraction (fly to alternate)</a:t>
            </a:r>
          </a:p>
          <a:p>
            <a:pPr algn="r" eaLnBrk="1" hangingPunct="1">
              <a:spcBef>
                <a:spcPct val="20000"/>
              </a:spcBef>
            </a:pPr>
            <a:endParaRPr lang="en-US" altLang="en-US" sz="1600" i="1" dirty="0">
              <a:latin typeface="+mn-lt"/>
            </a:endParaRPr>
          </a:p>
          <a:p>
            <a:pPr algn="r" eaLnBrk="1" hangingPunct="1">
              <a:spcBef>
                <a:spcPct val="20000"/>
              </a:spcBef>
            </a:pPr>
            <a:endParaRPr lang="en-US" altLang="en-US" sz="1050" i="1" dirty="0"/>
          </a:p>
          <a:p>
            <a:pPr algn="r" eaLnBrk="1" hangingPunct="1">
              <a:spcBef>
                <a:spcPct val="20000"/>
              </a:spcBef>
            </a:pPr>
            <a:endParaRPr lang="en-US" altLang="en-US" sz="1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6.3.2 Fuel Weight Estimation (Mission Profiles)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1B02D74-BA6F-4A3F-884B-C1A7DD72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dirty="0"/>
              <a:t>A mission profile shows the steps in a typical flight for the aircraft:</a:t>
            </a:r>
          </a:p>
          <a:p>
            <a:pPr eaLnBrk="1" hangingPunct="1">
              <a:spcBef>
                <a:spcPct val="20000"/>
              </a:spcBef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E7001B62-DF0A-4EC9-BCF6-FA1CF4888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6214" y="2296893"/>
            <a:ext cx="4082143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en-US" sz="1800" b="1" dirty="0">
                <a:latin typeface="+mn-lt"/>
              </a:rPr>
              <a:t>Mission Profile example 2:</a:t>
            </a:r>
          </a:p>
          <a:p>
            <a:pPr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Engine start and warm-up</a:t>
            </a:r>
          </a:p>
          <a:p>
            <a:pPr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Taxi</a:t>
            </a:r>
          </a:p>
          <a:p>
            <a:pPr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Take-off</a:t>
            </a:r>
          </a:p>
          <a:p>
            <a:pPr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Climb 1</a:t>
            </a:r>
          </a:p>
          <a:p>
            <a:pPr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Cruise 1</a:t>
            </a:r>
          </a:p>
          <a:p>
            <a:pPr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Descent 1</a:t>
            </a:r>
          </a:p>
          <a:p>
            <a:pPr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1800" i="1" dirty="0">
                <a:latin typeface="+mn-lt"/>
              </a:rPr>
              <a:t>Climb 2</a:t>
            </a:r>
          </a:p>
          <a:p>
            <a:pPr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1800" i="1" dirty="0">
                <a:latin typeface="+mn-lt"/>
              </a:rPr>
              <a:t>Cruise 2</a:t>
            </a:r>
          </a:p>
          <a:p>
            <a:pPr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1800" i="1" dirty="0">
                <a:latin typeface="+mn-lt"/>
              </a:rPr>
              <a:t>Loiter</a:t>
            </a:r>
          </a:p>
          <a:p>
            <a:pPr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1800" i="1" dirty="0">
                <a:latin typeface="+mn-lt"/>
              </a:rPr>
              <a:t>Descent 2</a:t>
            </a:r>
          </a:p>
          <a:p>
            <a:pPr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1800" dirty="0">
                <a:latin typeface="+mn-lt"/>
              </a:rPr>
              <a:t>Landing, taxi and shut-down</a:t>
            </a:r>
            <a:endParaRPr lang="en-US" altLang="en-US" sz="2000" dirty="0">
              <a:latin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D6129E-E107-415C-92C7-9F5D2DE7297E}"/>
              </a:ext>
            </a:extLst>
          </p:cNvPr>
          <p:cNvSpPr txBox="1"/>
          <p:nvPr/>
        </p:nvSpPr>
        <p:spPr>
          <a:xfrm>
            <a:off x="1232807" y="2296893"/>
            <a:ext cx="3692981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b="1" dirty="0"/>
              <a:t>Mission Profile example: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1800" dirty="0"/>
              <a:t>Engine start and warm-up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1800" dirty="0"/>
              <a:t>Taxi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1800" dirty="0"/>
              <a:t>Take-off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1800" dirty="0"/>
              <a:t>Climb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1800" dirty="0"/>
              <a:t>Cruise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1800" dirty="0"/>
              <a:t>Descent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1800" dirty="0"/>
              <a:t>Landing, taxi and shut-down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397B50A-210F-4FC8-925D-8997C3F10911}"/>
              </a:ext>
            </a:extLst>
          </p:cNvPr>
          <p:cNvGrpSpPr/>
          <p:nvPr/>
        </p:nvGrpSpPr>
        <p:grpSpPr>
          <a:xfrm>
            <a:off x="1114610" y="4409733"/>
            <a:ext cx="5385065" cy="1524788"/>
            <a:chOff x="201191" y="1569500"/>
            <a:chExt cx="8805372" cy="3977993"/>
          </a:xfrm>
        </p:grpSpPr>
        <p:sp>
          <p:nvSpPr>
            <p:cNvPr id="49" name="Line 4">
              <a:extLst>
                <a:ext uri="{FF2B5EF4-FFF2-40B4-BE49-F238E27FC236}">
                  <a16:creationId xmlns:a16="http://schemas.microsoft.com/office/drawing/2014/main" id="{BDD8DC73-6FE3-4DD7-9329-2C5C0FF58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00" y="5329238"/>
              <a:ext cx="868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sp>
          <p:nvSpPr>
            <p:cNvPr id="51" name="Oval 5">
              <a:extLst>
                <a:ext uri="{FF2B5EF4-FFF2-40B4-BE49-F238E27FC236}">
                  <a16:creationId xmlns:a16="http://schemas.microsoft.com/office/drawing/2014/main" id="{C15C9453-5A65-469E-A7EC-C41A968B4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5300663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B0CB0CE7-140A-4638-8308-0EDC155DD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975" y="5300663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31EE78AF-C987-43D5-BDB1-7D3E22F1E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175" y="529590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57" name="Oval 9">
              <a:extLst>
                <a:ext uri="{FF2B5EF4-FFF2-40B4-BE49-F238E27FC236}">
                  <a16:creationId xmlns:a16="http://schemas.microsoft.com/office/drawing/2014/main" id="{BFBF30B3-9B41-4299-8E7A-A9C96719F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5" y="3348038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59" name="Oval 10">
              <a:extLst>
                <a:ext uri="{FF2B5EF4-FFF2-40B4-BE49-F238E27FC236}">
                  <a16:creationId xmlns:a16="http://schemas.microsoft.com/office/drawing/2014/main" id="{A7683108-603B-43A3-9989-5D2D6E6B3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350" y="3348038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61" name="Oval 11">
              <a:extLst>
                <a:ext uri="{FF2B5EF4-FFF2-40B4-BE49-F238E27FC236}">
                  <a16:creationId xmlns:a16="http://schemas.microsoft.com/office/drawing/2014/main" id="{7EB6A44B-E0A8-48D5-93C4-E82B03823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5281613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63" name="Oval 12">
              <a:extLst>
                <a:ext uri="{FF2B5EF4-FFF2-40B4-BE49-F238E27FC236}">
                  <a16:creationId xmlns:a16="http://schemas.microsoft.com/office/drawing/2014/main" id="{C1DF07FA-ED6E-4C8B-BB37-78E1DA7C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6500" y="3933825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65" name="Oval 13">
              <a:extLst>
                <a:ext uri="{FF2B5EF4-FFF2-40B4-BE49-F238E27FC236}">
                  <a16:creationId xmlns:a16="http://schemas.microsoft.com/office/drawing/2014/main" id="{D9067C5E-249D-4CF9-A025-EA58C80E7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1963" y="3929063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67" name="Oval 14">
              <a:extLst>
                <a:ext uri="{FF2B5EF4-FFF2-40B4-BE49-F238E27FC236}">
                  <a16:creationId xmlns:a16="http://schemas.microsoft.com/office/drawing/2014/main" id="{DE01B561-A166-4B62-8137-2618FAF30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8663" y="5281613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69" name="Oval 15">
              <a:extLst>
                <a:ext uri="{FF2B5EF4-FFF2-40B4-BE49-F238E27FC236}">
                  <a16:creationId xmlns:a16="http://schemas.microsoft.com/office/drawing/2014/main" id="{A8B2A1C5-FBB9-43E0-B8E5-49D62C397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250" y="5291138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71" name="Oval 16">
              <a:extLst>
                <a:ext uri="{FF2B5EF4-FFF2-40B4-BE49-F238E27FC236}">
                  <a16:creationId xmlns:a16="http://schemas.microsoft.com/office/drawing/2014/main" id="{11089DD6-0045-4872-9FC9-E4C68E99B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8" y="529590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73" name="Text Box 17">
              <a:extLst>
                <a:ext uri="{FF2B5EF4-FFF2-40B4-BE49-F238E27FC236}">
                  <a16:creationId xmlns:a16="http://schemas.microsoft.com/office/drawing/2014/main" id="{335F4D6C-4757-4066-9DEF-CE848567B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191" y="4659482"/>
              <a:ext cx="472332" cy="88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+mn-lt"/>
                </a:rPr>
                <a:t>1</a:t>
              </a:r>
            </a:p>
          </p:txBody>
        </p:sp>
        <p:sp>
          <p:nvSpPr>
            <p:cNvPr id="75" name="Text Box 18">
              <a:extLst>
                <a:ext uri="{FF2B5EF4-FFF2-40B4-BE49-F238E27FC236}">
                  <a16:creationId xmlns:a16="http://schemas.microsoft.com/office/drawing/2014/main" id="{7048AEA9-4AC8-46BD-A2D6-A5C9426C8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1615" y="4664245"/>
              <a:ext cx="472332" cy="88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+mn-lt"/>
                </a:rPr>
                <a:t>2</a:t>
              </a:r>
            </a:p>
          </p:txBody>
        </p:sp>
        <p:sp>
          <p:nvSpPr>
            <p:cNvPr id="77" name="Text Box 19">
              <a:extLst>
                <a:ext uri="{FF2B5EF4-FFF2-40B4-BE49-F238E27FC236}">
                  <a16:creationId xmlns:a16="http://schemas.microsoft.com/office/drawing/2014/main" id="{EC97DB43-F912-405B-B52C-35463559F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5053" y="4664245"/>
              <a:ext cx="472332" cy="88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+mn-lt"/>
                </a:rPr>
                <a:t>3</a:t>
              </a:r>
            </a:p>
          </p:txBody>
        </p:sp>
        <p:sp>
          <p:nvSpPr>
            <p:cNvPr id="79" name="Text Box 20">
              <a:extLst>
                <a:ext uri="{FF2B5EF4-FFF2-40B4-BE49-F238E27FC236}">
                  <a16:creationId xmlns:a16="http://schemas.microsoft.com/office/drawing/2014/main" id="{5A3983B4-32C9-4088-B85A-6AC850CF6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9854" y="3895726"/>
              <a:ext cx="472332" cy="88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+mn-lt"/>
                </a:rPr>
                <a:t>4</a:t>
              </a:r>
            </a:p>
          </p:txBody>
        </p:sp>
        <p:sp>
          <p:nvSpPr>
            <p:cNvPr id="81" name="Text Box 21">
              <a:extLst>
                <a:ext uri="{FF2B5EF4-FFF2-40B4-BE49-F238E27FC236}">
                  <a16:creationId xmlns:a16="http://schemas.microsoft.com/office/drawing/2014/main" id="{D8C010E6-1194-4A9F-94F9-487E1D903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416" y="2663636"/>
              <a:ext cx="472332" cy="88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+mn-lt"/>
                </a:rPr>
                <a:t>5</a:t>
              </a:r>
            </a:p>
          </p:txBody>
        </p:sp>
        <p:sp>
          <p:nvSpPr>
            <p:cNvPr id="83" name="Text Box 22">
              <a:extLst>
                <a:ext uri="{FF2B5EF4-FFF2-40B4-BE49-F238E27FC236}">
                  <a16:creationId xmlns:a16="http://schemas.microsoft.com/office/drawing/2014/main" id="{62762F44-1B81-4437-9A5B-D23D5DE13E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4015" y="3971926"/>
              <a:ext cx="472332" cy="88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+mn-lt"/>
                </a:rPr>
                <a:t>6</a:t>
              </a:r>
            </a:p>
          </p:txBody>
        </p:sp>
        <p:sp>
          <p:nvSpPr>
            <p:cNvPr id="85" name="Text Box 23">
              <a:extLst>
                <a:ext uri="{FF2B5EF4-FFF2-40B4-BE49-F238E27FC236}">
                  <a16:creationId xmlns:a16="http://schemas.microsoft.com/office/drawing/2014/main" id="{FF00E7AD-D24B-4366-8183-41BDC727BE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2253" y="4429125"/>
              <a:ext cx="472332" cy="88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+mn-lt"/>
                </a:rPr>
                <a:t>7</a:t>
              </a:r>
            </a:p>
          </p:txBody>
        </p:sp>
        <p:sp>
          <p:nvSpPr>
            <p:cNvPr id="87" name="Text Box 24">
              <a:extLst>
                <a:ext uri="{FF2B5EF4-FFF2-40B4-BE49-F238E27FC236}">
                  <a16:creationId xmlns:a16="http://schemas.microsoft.com/office/drawing/2014/main" id="{DDAA22A5-C6BE-47C1-95C1-4A3990AA08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4253" y="3207450"/>
              <a:ext cx="472332" cy="88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latin typeface="+mn-lt"/>
                </a:rPr>
                <a:t>8</a:t>
              </a:r>
            </a:p>
          </p:txBody>
        </p:sp>
        <p:sp>
          <p:nvSpPr>
            <p:cNvPr id="89" name="Text Box 25">
              <a:extLst>
                <a:ext uri="{FF2B5EF4-FFF2-40B4-BE49-F238E27FC236}">
                  <a16:creationId xmlns:a16="http://schemas.microsoft.com/office/drawing/2014/main" id="{4730111D-2A1D-442F-B50F-E83D4FA5A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8254" y="3416641"/>
              <a:ext cx="472332" cy="88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+mn-lt"/>
                </a:rPr>
                <a:t>9</a:t>
              </a:r>
            </a:p>
          </p:txBody>
        </p:sp>
        <p:sp>
          <p:nvSpPr>
            <p:cNvPr id="91" name="Text Box 26">
              <a:extLst>
                <a:ext uri="{FF2B5EF4-FFF2-40B4-BE49-F238E27FC236}">
                  <a16:creationId xmlns:a16="http://schemas.microsoft.com/office/drawing/2014/main" id="{743F9386-3D9B-4293-910C-79440EA2EB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3066" y="4400724"/>
              <a:ext cx="642704" cy="88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>
                  <a:latin typeface="+mn-lt"/>
                </a:rPr>
                <a:t>10</a:t>
              </a:r>
            </a:p>
          </p:txBody>
        </p:sp>
        <p:sp>
          <p:nvSpPr>
            <p:cNvPr id="93" name="Text Box 27">
              <a:extLst>
                <a:ext uri="{FF2B5EF4-FFF2-40B4-BE49-F238E27FC236}">
                  <a16:creationId xmlns:a16="http://schemas.microsoft.com/office/drawing/2014/main" id="{979F2598-5823-4285-9FCB-FC7E43CF8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3859" y="4607439"/>
              <a:ext cx="642704" cy="88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latin typeface="+mn-lt"/>
                </a:rPr>
                <a:t>11</a:t>
              </a:r>
            </a:p>
          </p:txBody>
        </p:sp>
        <p:sp>
          <p:nvSpPr>
            <p:cNvPr id="95" name="Line 28">
              <a:extLst>
                <a:ext uri="{FF2B5EF4-FFF2-40B4-BE49-F238E27FC236}">
                  <a16:creationId xmlns:a16="http://schemas.microsoft.com/office/drawing/2014/main" id="{0F773BC5-EC51-49AE-8CE3-13674DC3F4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0800" y="3348038"/>
              <a:ext cx="152400" cy="198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sp>
          <p:nvSpPr>
            <p:cNvPr id="97" name="Line 30">
              <a:extLst>
                <a:ext uri="{FF2B5EF4-FFF2-40B4-BE49-F238E27FC236}">
                  <a16:creationId xmlns:a16="http://schemas.microsoft.com/office/drawing/2014/main" id="{6803F02A-26C2-420F-AC68-FB432BF30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7488" y="3376613"/>
              <a:ext cx="27431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sp>
          <p:nvSpPr>
            <p:cNvPr id="99" name="Line 31">
              <a:extLst>
                <a:ext uri="{FF2B5EF4-FFF2-40B4-BE49-F238E27FC236}">
                  <a16:creationId xmlns:a16="http://schemas.microsoft.com/office/drawing/2014/main" id="{2CAC9831-9C2B-42BC-A138-88C0F2E1C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00688" y="3373438"/>
              <a:ext cx="381000" cy="1938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sp>
          <p:nvSpPr>
            <p:cNvPr id="101" name="Line 32">
              <a:extLst>
                <a:ext uri="{FF2B5EF4-FFF2-40B4-BE49-F238E27FC236}">
                  <a16:creationId xmlns:a16="http://schemas.microsoft.com/office/drawing/2014/main" id="{BB2776FB-7E1E-4828-A340-3C851CDF5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1688" y="3960813"/>
              <a:ext cx="450850" cy="136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sp>
          <p:nvSpPr>
            <p:cNvPr id="103" name="Line 35">
              <a:extLst>
                <a:ext uri="{FF2B5EF4-FFF2-40B4-BE49-F238E27FC236}">
                  <a16:creationId xmlns:a16="http://schemas.microsoft.com/office/drawing/2014/main" id="{1D0A9B1A-962E-4C97-A09F-5E5971B90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3957638"/>
              <a:ext cx="182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sp>
          <p:nvSpPr>
            <p:cNvPr id="105" name="Line 36">
              <a:extLst>
                <a:ext uri="{FF2B5EF4-FFF2-40B4-BE49-F238E27FC236}">
                  <a16:creationId xmlns:a16="http://schemas.microsoft.com/office/drawing/2014/main" id="{6EA743A5-8051-4123-A66E-43D65A73A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475" y="3944938"/>
              <a:ext cx="268288" cy="1384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sp>
          <p:nvSpPr>
            <p:cNvPr id="107" name="Oval 37">
              <a:extLst>
                <a:ext uri="{FF2B5EF4-FFF2-40B4-BE49-F238E27FC236}">
                  <a16:creationId xmlns:a16="http://schemas.microsoft.com/office/drawing/2014/main" id="{3CE9FB53-EF8F-43F3-A0F5-AF382D7E0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7213" y="4124325"/>
              <a:ext cx="519112" cy="1635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 sz="1600">
                <a:latin typeface="+mn-lt"/>
              </a:endParaRPr>
            </a:p>
          </p:txBody>
        </p:sp>
        <p:sp>
          <p:nvSpPr>
            <p:cNvPr id="109" name="Line 38">
              <a:extLst>
                <a:ext uri="{FF2B5EF4-FFF2-40B4-BE49-F238E27FC236}">
                  <a16:creationId xmlns:a16="http://schemas.microsoft.com/office/drawing/2014/main" id="{F278C9F3-89F1-47ED-A8DA-02F98569B5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5975" y="2338388"/>
              <a:ext cx="0" cy="274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sp>
          <p:nvSpPr>
            <p:cNvPr id="111" name="Line 39">
              <a:extLst>
                <a:ext uri="{FF2B5EF4-FFF2-40B4-BE49-F238E27FC236}">
                  <a16:creationId xmlns:a16="http://schemas.microsoft.com/office/drawing/2014/main" id="{A313B2DF-5F8A-445D-ADF8-525A588AB7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05813" y="2438400"/>
              <a:ext cx="0" cy="274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sp>
          <p:nvSpPr>
            <p:cNvPr id="113" name="Line 40">
              <a:extLst>
                <a:ext uri="{FF2B5EF4-FFF2-40B4-BE49-F238E27FC236}">
                  <a16:creationId xmlns:a16="http://schemas.microsoft.com/office/drawing/2014/main" id="{2CEF7FDF-6D2E-49C3-B886-D7FB20AA00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5975" y="2651125"/>
              <a:ext cx="2497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sp>
          <p:nvSpPr>
            <p:cNvPr id="115" name="Text Box 41">
              <a:extLst>
                <a:ext uri="{FF2B5EF4-FFF2-40B4-BE49-F238E27FC236}">
                  <a16:creationId xmlns:a16="http://schemas.microsoft.com/office/drawing/2014/main" id="{17BC3107-462C-4CFF-A96B-CDED3793B6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5151" y="1569500"/>
              <a:ext cx="2406735" cy="1124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100" dirty="0">
                  <a:latin typeface="+mn-lt"/>
                </a:rPr>
                <a:t>Reserve fraction or</a:t>
              </a:r>
              <a:br>
                <a:rPr lang="en-US" altLang="en-US" sz="1100" dirty="0">
                  <a:latin typeface="+mn-lt"/>
                </a:rPr>
              </a:br>
              <a:r>
                <a:rPr lang="en-US" altLang="en-US" sz="1100" dirty="0">
                  <a:latin typeface="+mn-lt"/>
                </a:rPr>
                <a:t>fly to alternate + loiter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616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6.3.2 Fuel Weight Estimation (Mission Profiles)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90314-0D01-4D01-86A0-A496881BC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5328" r="19402" b="35297"/>
          <a:stretch/>
        </p:blipFill>
        <p:spPr>
          <a:xfrm>
            <a:off x="896476" y="3978727"/>
            <a:ext cx="4415753" cy="1349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A5EE9A-A284-424D-9B61-112483808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945" t="64466" r="2712" b="10661"/>
          <a:stretch/>
        </p:blipFill>
        <p:spPr>
          <a:xfrm>
            <a:off x="6400802" y="4114799"/>
            <a:ext cx="3799114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3CA619-EABC-4700-993B-5384C4F186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340"/>
          <a:stretch/>
        </p:blipFill>
        <p:spPr>
          <a:xfrm>
            <a:off x="3356647" y="5399314"/>
            <a:ext cx="5478705" cy="48985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5CC1BF2-B70D-454F-8F42-B6B705A3136C}"/>
              </a:ext>
            </a:extLst>
          </p:cNvPr>
          <p:cNvGrpSpPr/>
          <p:nvPr/>
        </p:nvGrpSpPr>
        <p:grpSpPr>
          <a:xfrm>
            <a:off x="1789104" y="1772916"/>
            <a:ext cx="2684925" cy="1608591"/>
            <a:chOff x="1789104" y="1772916"/>
            <a:chExt cx="2684925" cy="16085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86ACD6-46D4-40DE-976E-89CDCDCBB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r="55166" b="72726"/>
            <a:stretch/>
          </p:blipFill>
          <p:spPr>
            <a:xfrm>
              <a:off x="1789104" y="1772916"/>
              <a:ext cx="2456324" cy="125331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B7EF0E-CC68-457E-BC54-7613DC326C89}"/>
                </a:ext>
              </a:extLst>
            </p:cNvPr>
            <p:cNvSpPr/>
            <p:nvPr/>
          </p:nvSpPr>
          <p:spPr>
            <a:xfrm>
              <a:off x="4082143" y="2688771"/>
              <a:ext cx="391886" cy="692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073362-BDA8-4181-B896-1DE658B59534}"/>
              </a:ext>
            </a:extLst>
          </p:cNvPr>
          <p:cNvGrpSpPr/>
          <p:nvPr/>
        </p:nvGrpSpPr>
        <p:grpSpPr>
          <a:xfrm>
            <a:off x="6538797" y="1883229"/>
            <a:ext cx="3523124" cy="1284516"/>
            <a:chOff x="6440825" y="1741713"/>
            <a:chExt cx="3523124" cy="12845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29EDA0-878F-4D87-B9F2-827B8B153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9271" t="12824" b="62302"/>
            <a:stretch/>
          </p:blipFill>
          <p:spPr>
            <a:xfrm>
              <a:off x="6636768" y="1883229"/>
              <a:ext cx="3327181" cy="1143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B2382D-FFF4-4950-9907-A824D3525363}"/>
                </a:ext>
              </a:extLst>
            </p:cNvPr>
            <p:cNvSpPr/>
            <p:nvPr/>
          </p:nvSpPr>
          <p:spPr>
            <a:xfrm>
              <a:off x="6440825" y="1741713"/>
              <a:ext cx="391886" cy="452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857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E1CE77-80F8-4B22-934C-D3DA557D953E}"/>
              </a:ext>
            </a:extLst>
          </p:cNvPr>
          <p:cNvSpPr/>
          <p:nvPr/>
        </p:nvSpPr>
        <p:spPr>
          <a:xfrm>
            <a:off x="9733077" y="1058185"/>
            <a:ext cx="670719" cy="97948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610184-5A71-47BC-B144-8524FA91B433}"/>
              </a:ext>
            </a:extLst>
          </p:cNvPr>
          <p:cNvSpPr/>
          <p:nvPr/>
        </p:nvSpPr>
        <p:spPr>
          <a:xfrm>
            <a:off x="11038796" y="1058185"/>
            <a:ext cx="747713" cy="97948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grpSp>
        <p:nvGrpSpPr>
          <p:cNvPr id="13" name="Group 16">
            <a:extLst>
              <a:ext uri="{FF2B5EF4-FFF2-40B4-BE49-F238E27FC236}">
                <a16:creationId xmlns:a16="http://schemas.microsoft.com/office/drawing/2014/main" id="{6B94E67F-5641-42F9-8D5C-B95852304BC2}"/>
              </a:ext>
            </a:extLst>
          </p:cNvPr>
          <p:cNvGrpSpPr>
            <a:grpSpLocks/>
          </p:cNvGrpSpPr>
          <p:nvPr/>
        </p:nvGrpSpPr>
        <p:grpSpPr bwMode="auto">
          <a:xfrm>
            <a:off x="9800546" y="1058185"/>
            <a:ext cx="1985963" cy="979488"/>
            <a:chOff x="1907" y="2505"/>
            <a:chExt cx="1251" cy="617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DDD4DBA8-21E9-4EF5-805B-9CD2D0C1C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7" y="2582"/>
              <a:ext cx="4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1</a:t>
              </a:r>
              <a:r>
                <a:rPr lang="en-US" altLang="en-US" sz="1800" dirty="0">
                  <a:latin typeface="+mn-lt"/>
                </a:rPr>
                <a:t>	</a:t>
              </a:r>
              <a:endParaRPr lang="en-US" altLang="en-US" sz="1800" baseline="-25000" dirty="0">
                <a:latin typeface="+mn-lt"/>
              </a:endParaRP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6C11B3E3-9411-4296-B693-661DDCDED5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1" y="2832"/>
              <a:ext cx="2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i </a:t>
              </a: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97A57A39-1BB3-48C4-A6FD-296224CC5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4" y="283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41EE0011-B81E-4171-8E2D-0B9554A1B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6" y="283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B03DD4C8-0CB9-49E2-9697-7E24FAB4C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5" y="2592"/>
              <a:ext cx="317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l-GR" sz="4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Π</a:t>
              </a:r>
            </a:p>
          </p:txBody>
        </p:sp>
        <p:sp>
          <p:nvSpPr>
            <p:cNvPr id="19" name="Text Box 14">
              <a:extLst>
                <a:ext uri="{FF2B5EF4-FFF2-40B4-BE49-F238E27FC236}">
                  <a16:creationId xmlns:a16="http://schemas.microsoft.com/office/drawing/2014/main" id="{C5B01166-4E71-4E18-88D8-D186CA97C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" y="2889"/>
              <a:ext cx="3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i = 1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6DE58C81-5B8B-450B-8508-69C0FA7A0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3" y="2505"/>
              <a:ext cx="3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i = n</a:t>
              </a: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D9F97851-E672-4C20-8DA6-F41AA8A9A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" y="2579"/>
              <a:ext cx="3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i+1</a:t>
              </a: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06C7D430-612B-4EA1-895D-5298DE6A65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8" y="2832"/>
              <a:ext cx="4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TO</a:t>
              </a:r>
              <a:r>
                <a:rPr lang="en-US" altLang="en-US" sz="1800" dirty="0">
                  <a:latin typeface="+mn-lt"/>
                </a:rPr>
                <a:t>	</a:t>
              </a:r>
              <a:endParaRPr lang="en-US" altLang="en-US" sz="1800" baseline="-25000" dirty="0">
                <a:latin typeface="+mn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4DBC47E-44A0-4830-92A1-D044C15D6175}"/>
              </a:ext>
            </a:extLst>
          </p:cNvPr>
          <p:cNvSpPr txBox="1"/>
          <p:nvPr/>
        </p:nvSpPr>
        <p:spPr>
          <a:xfrm>
            <a:off x="9088443" y="1400021"/>
            <a:ext cx="819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 err="1"/>
              <a:t>M’</a:t>
            </a:r>
            <a:r>
              <a:rPr lang="en-US" altLang="en-US" baseline="-25000" dirty="0" err="1"/>
              <a:t>ff</a:t>
            </a:r>
            <a:r>
              <a:rPr lang="en-US" altLang="en-US" dirty="0"/>
              <a:t> = </a:t>
            </a:r>
            <a:endParaRPr lang="en-US" dirty="0"/>
          </a:p>
        </p:txBody>
      </p:sp>
      <p:graphicFrame>
        <p:nvGraphicFramePr>
          <p:cNvPr id="25" name="Group 605">
            <a:extLst>
              <a:ext uri="{FF2B5EF4-FFF2-40B4-BE49-F238E27FC236}">
                <a16:creationId xmlns:a16="http://schemas.microsoft.com/office/drawing/2014/main" id="{0C29D2F6-0A3E-415D-8EBE-01F9741FA4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727350"/>
              </p:ext>
            </p:extLst>
          </p:nvPr>
        </p:nvGraphicFramePr>
        <p:xfrm>
          <a:off x="1513114" y="2436595"/>
          <a:ext cx="9438371" cy="3316899"/>
        </p:xfrm>
        <a:graphic>
          <a:graphicData uri="http://schemas.openxmlformats.org/drawingml/2006/table">
            <a:tbl>
              <a:tblPr/>
              <a:tblGrid>
                <a:gridCol w="3287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8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24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90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9615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Aircraft type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Engine start </a:t>
                      </a:r>
                      <a:b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&amp; warm-up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Taxi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Take-off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Climb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Descent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Landing, taxi </a:t>
                      </a:r>
                      <a:b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and shut-down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17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Homebuilt aircraft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0.998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17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Single engine piston props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0.993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0.993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85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Twin engine props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17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Agricultural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0.996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0.999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17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Business jets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0.980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17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Regional turboprops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0.985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0.985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85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charset="0"/>
                        </a:rPr>
                        <a:t>Transport jets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charset="0"/>
                        </a:rPr>
                        <a:t>0.980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charset="0"/>
                        </a:rPr>
                        <a:t>0.992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17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Military trainers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0.980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17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Fighters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0.96 - 0.9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17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Military patrol, bombers and transport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0.980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985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Flying boats, amphibians and float planes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0.985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17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Supersonic aircraft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0.92 - 0.87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0.985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0.992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B7E0990E-AE5D-47B8-90E9-7F1D4628695E}"/>
              </a:ext>
            </a:extLst>
          </p:cNvPr>
          <p:cNvSpPr txBox="1">
            <a:spLocks/>
          </p:cNvSpPr>
          <p:nvPr/>
        </p:nvSpPr>
        <p:spPr>
          <a:xfrm>
            <a:off x="609600" y="1600207"/>
            <a:ext cx="10972800" cy="4108119"/>
          </a:xfrm>
          <a:prstGeom prst="rect">
            <a:avLst/>
          </a:prstGeom>
        </p:spPr>
        <p:txBody>
          <a:bodyPr/>
          <a:lstStyle>
            <a:lvl1pPr marL="144661" indent="-14466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13433" indent="-12055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482204" indent="-9644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675085" indent="-9644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867966" indent="-9644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060847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/>
              <a:t>Weight fractions for typical </a:t>
            </a:r>
            <a:r>
              <a:rPr lang="en-US" b="1" u="sng" dirty="0"/>
              <a:t>non-fuel intensive</a:t>
            </a:r>
            <a:r>
              <a:rPr lang="en-US" b="1" dirty="0"/>
              <a:t> </a:t>
            </a:r>
            <a:r>
              <a:rPr lang="en-US" dirty="0"/>
              <a:t>phases: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97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8A7A78A5-C309-4B4F-8FA5-8E9634BC248E}"/>
              </a:ext>
            </a:extLst>
          </p:cNvPr>
          <p:cNvGrpSpPr>
            <a:grpSpLocks/>
          </p:cNvGrpSpPr>
          <p:nvPr/>
        </p:nvGrpSpPr>
        <p:grpSpPr bwMode="auto">
          <a:xfrm>
            <a:off x="6629401" y="1460996"/>
            <a:ext cx="5033260" cy="3988621"/>
            <a:chOff x="1008" y="1056"/>
            <a:chExt cx="3264" cy="2408"/>
          </a:xfrm>
        </p:grpSpPr>
        <p:pic>
          <p:nvPicPr>
            <p:cNvPr id="5" name="Picture 10" descr="tweedeplaatjeallevliegtuigensamen">
              <a:extLst>
                <a:ext uri="{FF2B5EF4-FFF2-40B4-BE49-F238E27FC236}">
                  <a16:creationId xmlns:a16="http://schemas.microsoft.com/office/drawing/2014/main" id="{9C6F499E-D012-4EC9-B064-E4B52F29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8" t="82954" r="2629" b="214"/>
            <a:stretch>
              <a:fillRect/>
            </a:stretch>
          </p:blipFill>
          <p:spPr bwMode="auto">
            <a:xfrm>
              <a:off x="1392" y="1056"/>
              <a:ext cx="1152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1" descr="tweedeplaatjeallevliegtuigensamen">
              <a:extLst>
                <a:ext uri="{FF2B5EF4-FFF2-40B4-BE49-F238E27FC236}">
                  <a16:creationId xmlns:a16="http://schemas.microsoft.com/office/drawing/2014/main" id="{18E5F2C4-7AA8-4863-BF77-24FF7D32C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86" t="63637" r="10858" b="17046"/>
            <a:stretch>
              <a:fillRect/>
            </a:stretch>
          </p:blipFill>
          <p:spPr bwMode="auto">
            <a:xfrm>
              <a:off x="3360" y="1872"/>
              <a:ext cx="912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" descr="tweedeplaatjeallevliegtuigensamen">
              <a:extLst>
                <a:ext uri="{FF2B5EF4-FFF2-40B4-BE49-F238E27FC236}">
                  <a16:creationId xmlns:a16="http://schemas.microsoft.com/office/drawing/2014/main" id="{4ED109EA-5D3F-4321-A94A-8294FC43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09" r="71201" b="19318"/>
            <a:stretch>
              <a:fillRect/>
            </a:stretch>
          </p:blipFill>
          <p:spPr bwMode="auto">
            <a:xfrm>
              <a:off x="1296" y="2677"/>
              <a:ext cx="1104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236EA465-1F78-412E-AF0D-A5270180B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736"/>
              <a:ext cx="960" cy="728"/>
              <a:chOff x="960" y="3168"/>
              <a:chExt cx="960" cy="728"/>
            </a:xfrm>
          </p:grpSpPr>
          <p:pic>
            <p:nvPicPr>
              <p:cNvPr id="20" name="Picture 14" descr="tweedeplaatjeallevliegtuigensamen">
                <a:extLst>
                  <a:ext uri="{FF2B5EF4-FFF2-40B4-BE49-F238E27FC236}">
                    <a16:creationId xmlns:a16="http://schemas.microsoft.com/office/drawing/2014/main" id="{8FAFA3F2-C57B-4E9D-BDA9-86F3FCD07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41028" b="13637"/>
              <a:stretch>
                <a:fillRect/>
              </a:stretch>
            </p:blipFill>
            <p:spPr bwMode="auto">
              <a:xfrm>
                <a:off x="960" y="3168"/>
                <a:ext cx="960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5" descr="tweedeplaatjeallevliegtuigensamen">
                <a:extLst>
                  <a:ext uri="{FF2B5EF4-FFF2-40B4-BE49-F238E27FC236}">
                    <a16:creationId xmlns:a16="http://schemas.microsoft.com/office/drawing/2014/main" id="{D497323C-B8C0-4E00-B19E-22D94A275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008" y="3730"/>
                <a:ext cx="192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C6E1D910-6CC4-47E9-8853-8F562953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72"/>
              <a:ext cx="1152" cy="738"/>
              <a:chOff x="96" y="2256"/>
              <a:chExt cx="1152" cy="738"/>
            </a:xfrm>
          </p:grpSpPr>
          <p:pic>
            <p:nvPicPr>
              <p:cNvPr id="18" name="Picture 17" descr="tweedeplaatjeallevliegtuigensamen">
                <a:extLst>
                  <a:ext uri="{FF2B5EF4-FFF2-40B4-BE49-F238E27FC236}">
                    <a16:creationId xmlns:a16="http://schemas.microsoft.com/office/drawing/2014/main" id="{242759F5-1B49-48A6-ABF2-60996661C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83524" r="35542"/>
              <a:stretch>
                <a:fillRect/>
              </a:stretch>
            </p:blipFill>
            <p:spPr bwMode="auto">
              <a:xfrm>
                <a:off x="96" y="2298"/>
                <a:ext cx="1152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8" descr="tweedeplaatjeallevliegtuigensamen">
                <a:extLst>
                  <a:ext uri="{FF2B5EF4-FFF2-40B4-BE49-F238E27FC236}">
                    <a16:creationId xmlns:a16="http://schemas.microsoft.com/office/drawing/2014/main" id="{56676AF1-D597-4539-B657-B19ED89F4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40" y="2256"/>
                <a:ext cx="66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943267BC-9E2D-46E0-B501-CF7C59BB0A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1136" cy="723"/>
              <a:chOff x="1344" y="1536"/>
              <a:chExt cx="1136" cy="723"/>
            </a:xfrm>
          </p:grpSpPr>
          <p:pic>
            <p:nvPicPr>
              <p:cNvPr id="16" name="Picture 20" descr="tweedeplaatjeallevliegtuigensamen">
                <a:extLst>
                  <a:ext uri="{FF2B5EF4-FFF2-40B4-BE49-F238E27FC236}">
                    <a16:creationId xmlns:a16="http://schemas.microsoft.com/office/drawing/2014/main" id="{E78EF9AA-2C68-45F8-A2FB-885CB7D5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" t="16855" r="67458" b="67165"/>
              <a:stretch>
                <a:fillRect/>
              </a:stretch>
            </p:blipFill>
            <p:spPr bwMode="auto">
              <a:xfrm>
                <a:off x="1344" y="1584"/>
                <a:ext cx="1136" cy="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1" descr="tweedeplaatjeallevliegtuigensamen">
                <a:extLst>
                  <a:ext uri="{FF2B5EF4-FFF2-40B4-BE49-F238E27FC236}">
                    <a16:creationId xmlns:a16="http://schemas.microsoft.com/office/drawing/2014/main" id="{C88B2FFF-3ED5-484D-B437-A5049806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392" y="1536"/>
                <a:ext cx="62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A1BB6674-FBA5-4798-B9FD-6D9D1CE13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776"/>
              <a:ext cx="1488" cy="1085"/>
              <a:chOff x="2880" y="768"/>
              <a:chExt cx="1488" cy="1085"/>
            </a:xfrm>
          </p:grpSpPr>
          <p:pic>
            <p:nvPicPr>
              <p:cNvPr id="13" name="Picture 23" descr="tweedeplaatjeallevliegtuigensamen">
                <a:extLst>
                  <a:ext uri="{FF2B5EF4-FFF2-40B4-BE49-F238E27FC236}">
                    <a16:creationId xmlns:a16="http://schemas.microsoft.com/office/drawing/2014/main" id="{6FD3DBB0-81D9-4DC9-98C0-F0733E9BF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99" t="30681" r="32800" b="46591"/>
              <a:stretch>
                <a:fillRect/>
              </a:stretch>
            </p:blipFill>
            <p:spPr bwMode="auto">
              <a:xfrm>
                <a:off x="3024" y="768"/>
                <a:ext cx="134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4" descr="tweedeplaatjeallevliegtuigensamen">
                <a:extLst>
                  <a:ext uri="{FF2B5EF4-FFF2-40B4-BE49-F238E27FC236}">
                    <a16:creationId xmlns:a16="http://schemas.microsoft.com/office/drawing/2014/main" id="{246FBD21-FE9D-4938-8C4D-4216D239C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732" y="1651"/>
                <a:ext cx="540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5" descr="tweedeplaatjeallevliegtuigensamen">
                <a:extLst>
                  <a:ext uri="{FF2B5EF4-FFF2-40B4-BE49-F238E27FC236}">
                    <a16:creationId xmlns:a16="http://schemas.microsoft.com/office/drawing/2014/main" id="{A85B9B6A-D9DB-4CD5-A10A-D200EEA3D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2880" y="816"/>
                <a:ext cx="30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" name="Picture 26" descr="tweedeplaatjeallevliegtuigensamen">
              <a:extLst>
                <a:ext uri="{FF2B5EF4-FFF2-40B4-BE49-F238E27FC236}">
                  <a16:creationId xmlns:a16="http://schemas.microsoft.com/office/drawing/2014/main" id="{FF4A4BD7-ED2E-4673-85EC-C49C8C41A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3" t="70454" r="62971" b="23863"/>
            <a:stretch>
              <a:fillRect/>
            </a:stretch>
          </p:blipFill>
          <p:spPr bwMode="auto">
            <a:xfrm>
              <a:off x="2250" y="1591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51E4DD3-9811-4BE2-9418-E193D83AC9CD}"/>
              </a:ext>
            </a:extLst>
          </p:cNvPr>
          <p:cNvSpPr/>
          <p:nvPr/>
        </p:nvSpPr>
        <p:spPr>
          <a:xfrm>
            <a:off x="0" y="0"/>
            <a:ext cx="12192001" cy="594629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43000">
                <a:schemeClr val="tx1">
                  <a:alpha val="85000"/>
                </a:schemeClr>
              </a:gs>
              <a:gs pos="62000">
                <a:schemeClr val="tx1">
                  <a:alpha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C4500-9CAE-4470-ABC5-047ECA9A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D969-CA0A-44C8-90F3-874B9D53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6"/>
            </a:pPr>
            <a:r>
              <a:rPr lang="en-US" dirty="0">
                <a:solidFill>
                  <a:schemeClr val="bg1"/>
                </a:solidFill>
              </a:rPr>
              <a:t>Preliminary Aircraft Sizing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6.1. Introduction 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6.2. Payload-Range Diagram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6.3. Rapid Sizing Method for Aircraft Weight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6.3.1 Empty Weight Estimation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6.3.2 Fuel Weight Estimation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6.3.3 Example Calculations (business jet &amp; prop)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6.4. T/W – W/S and W/P – W/S Diagrams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5.4.1 Sizing for Stall Speed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5.4.2 Sizing for Take-off Distance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5.4.3 Sizing for Landing Distance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5.4.4 Drag Polar &amp; Climb Behavior Requirements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5.4.5 Maneuvering Behavior Requirements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5.4.6 Design Point &amp; Sanity Checks</a:t>
            </a:r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723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E1CE77-80F8-4B22-934C-D3DA557D953E}"/>
              </a:ext>
            </a:extLst>
          </p:cNvPr>
          <p:cNvSpPr/>
          <p:nvPr/>
        </p:nvSpPr>
        <p:spPr>
          <a:xfrm>
            <a:off x="9733077" y="1058185"/>
            <a:ext cx="670719" cy="97948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610184-5A71-47BC-B144-8524FA91B433}"/>
              </a:ext>
            </a:extLst>
          </p:cNvPr>
          <p:cNvSpPr/>
          <p:nvPr/>
        </p:nvSpPr>
        <p:spPr>
          <a:xfrm>
            <a:off x="11038796" y="1058185"/>
            <a:ext cx="747713" cy="97948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grpSp>
        <p:nvGrpSpPr>
          <p:cNvPr id="13" name="Group 16">
            <a:extLst>
              <a:ext uri="{FF2B5EF4-FFF2-40B4-BE49-F238E27FC236}">
                <a16:creationId xmlns:a16="http://schemas.microsoft.com/office/drawing/2014/main" id="{6B94E67F-5641-42F9-8D5C-B95852304BC2}"/>
              </a:ext>
            </a:extLst>
          </p:cNvPr>
          <p:cNvGrpSpPr>
            <a:grpSpLocks/>
          </p:cNvGrpSpPr>
          <p:nvPr/>
        </p:nvGrpSpPr>
        <p:grpSpPr bwMode="auto">
          <a:xfrm>
            <a:off x="9800546" y="1058185"/>
            <a:ext cx="1985963" cy="979488"/>
            <a:chOff x="1907" y="2505"/>
            <a:chExt cx="1251" cy="617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DDD4DBA8-21E9-4EF5-805B-9CD2D0C1C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7" y="2582"/>
              <a:ext cx="4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1</a:t>
              </a:r>
              <a:r>
                <a:rPr lang="en-US" altLang="en-US" sz="1800" dirty="0">
                  <a:latin typeface="+mn-lt"/>
                </a:rPr>
                <a:t>	</a:t>
              </a:r>
              <a:endParaRPr lang="en-US" altLang="en-US" sz="1800" baseline="-25000" dirty="0">
                <a:latin typeface="+mn-lt"/>
              </a:endParaRP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6C11B3E3-9411-4296-B693-661DDCDED5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1" y="2832"/>
              <a:ext cx="2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i </a:t>
              </a: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97A57A39-1BB3-48C4-A6FD-296224CC5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4" y="283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41EE0011-B81E-4171-8E2D-0B9554A1B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6" y="283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B03DD4C8-0CB9-49E2-9697-7E24FAB4C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5" y="2592"/>
              <a:ext cx="317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l-GR" sz="4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Π</a:t>
              </a:r>
            </a:p>
          </p:txBody>
        </p:sp>
        <p:sp>
          <p:nvSpPr>
            <p:cNvPr id="19" name="Text Box 14">
              <a:extLst>
                <a:ext uri="{FF2B5EF4-FFF2-40B4-BE49-F238E27FC236}">
                  <a16:creationId xmlns:a16="http://schemas.microsoft.com/office/drawing/2014/main" id="{C5B01166-4E71-4E18-88D8-D186CA97C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" y="2889"/>
              <a:ext cx="3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i = 1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6DE58C81-5B8B-450B-8508-69C0FA7A0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3" y="2505"/>
              <a:ext cx="3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i = n</a:t>
              </a: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D9F97851-E672-4C20-8DA6-F41AA8A9A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" y="2579"/>
              <a:ext cx="3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i+1</a:t>
              </a: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06C7D430-612B-4EA1-895D-5298DE6A65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8" y="2832"/>
              <a:ext cx="4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TO</a:t>
              </a:r>
              <a:r>
                <a:rPr lang="en-US" altLang="en-US" sz="1800" dirty="0">
                  <a:latin typeface="+mn-lt"/>
                </a:rPr>
                <a:t>	</a:t>
              </a:r>
              <a:endParaRPr lang="en-US" altLang="en-US" sz="1800" baseline="-25000" dirty="0">
                <a:latin typeface="+mn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4DBC47E-44A0-4830-92A1-D044C15D6175}"/>
              </a:ext>
            </a:extLst>
          </p:cNvPr>
          <p:cNvSpPr txBox="1"/>
          <p:nvPr/>
        </p:nvSpPr>
        <p:spPr>
          <a:xfrm>
            <a:off x="9088443" y="1400021"/>
            <a:ext cx="819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 err="1"/>
              <a:t>M’</a:t>
            </a:r>
            <a:r>
              <a:rPr lang="en-US" altLang="en-US" baseline="-25000" dirty="0" err="1"/>
              <a:t>ff</a:t>
            </a:r>
            <a:r>
              <a:rPr lang="en-US" altLang="en-US" dirty="0"/>
              <a:t> = </a:t>
            </a:r>
            <a:endParaRPr lang="en-US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B7E0990E-AE5D-47B8-90E9-7F1D4628695E}"/>
              </a:ext>
            </a:extLst>
          </p:cNvPr>
          <p:cNvSpPr txBox="1">
            <a:spLocks/>
          </p:cNvSpPr>
          <p:nvPr/>
        </p:nvSpPr>
        <p:spPr>
          <a:xfrm>
            <a:off x="609600" y="1600207"/>
            <a:ext cx="10972800" cy="4108119"/>
          </a:xfrm>
          <a:prstGeom prst="rect">
            <a:avLst/>
          </a:prstGeom>
        </p:spPr>
        <p:txBody>
          <a:bodyPr/>
          <a:lstStyle>
            <a:lvl1pPr marL="144661" indent="-14466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13433" indent="-12055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482204" indent="-9644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675085" indent="-9644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867966" indent="-9644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060847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/>
              <a:t>Weight fractions for typical </a:t>
            </a:r>
            <a:r>
              <a:rPr lang="en-US" b="1" u="sng" dirty="0"/>
              <a:t>fuel intensive</a:t>
            </a:r>
            <a:r>
              <a:rPr lang="en-US" b="1" dirty="0"/>
              <a:t> </a:t>
            </a:r>
            <a:r>
              <a:rPr lang="en-US" dirty="0"/>
              <a:t>phases:</a:t>
            </a:r>
          </a:p>
          <a:p>
            <a:pPr marL="0" indent="0">
              <a:buFont typeface="Arial" charset="0"/>
              <a:buNone/>
            </a:pPr>
            <a:endParaRPr lang="en-US" dirty="0"/>
          </a:p>
          <a:p>
            <a:r>
              <a:rPr lang="en-US" dirty="0"/>
              <a:t>U</a:t>
            </a:r>
            <a:r>
              <a:rPr lang="en-US" altLang="en-US" dirty="0"/>
              <a:t>se Breguet’s </a:t>
            </a:r>
            <a:r>
              <a:rPr lang="en-US" altLang="en-US" b="1" u="sng" dirty="0"/>
              <a:t>range</a:t>
            </a:r>
            <a:r>
              <a:rPr lang="en-US" altLang="en-US" dirty="0"/>
              <a:t> equations (for cruise) and </a:t>
            </a:r>
            <a:r>
              <a:rPr lang="en-US" altLang="en-US" b="1" u="sng" dirty="0"/>
              <a:t>endurance</a:t>
            </a:r>
            <a:r>
              <a:rPr lang="en-US" altLang="en-US" dirty="0"/>
              <a:t> equations (for loiter)</a:t>
            </a:r>
          </a:p>
          <a:p>
            <a:r>
              <a:rPr lang="en-US" dirty="0"/>
              <a:t>Different equations for propeller driven vs. jet driven aircraft:</a:t>
            </a:r>
          </a:p>
          <a:p>
            <a:pPr lvl="1"/>
            <a:r>
              <a:rPr lang="en-US" dirty="0"/>
              <a:t>For </a:t>
            </a:r>
            <a:r>
              <a:rPr lang="en-US" b="1" dirty="0"/>
              <a:t>propeller-driven</a:t>
            </a:r>
            <a:r>
              <a:rPr lang="en-US" dirty="0"/>
              <a:t> aircraft: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100" dirty="0"/>
          </a:p>
          <a:p>
            <a:pPr lvl="1"/>
            <a:r>
              <a:rPr lang="en-US" dirty="0"/>
              <a:t>For </a:t>
            </a:r>
            <a:r>
              <a:rPr lang="en-US" b="1" dirty="0"/>
              <a:t>jet-driven</a:t>
            </a:r>
            <a:r>
              <a:rPr lang="en-US" dirty="0"/>
              <a:t> aircraft: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graphicFrame>
        <p:nvGraphicFramePr>
          <p:cNvPr id="29" name="Object 4">
            <a:extLst>
              <a:ext uri="{FF2B5EF4-FFF2-40B4-BE49-F238E27FC236}">
                <a16:creationId xmlns:a16="http://schemas.microsoft.com/office/drawing/2014/main" id="{F1D1C438-1AFD-4463-BFF9-3E06AC892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3404"/>
              </p:ext>
            </p:extLst>
          </p:nvPr>
        </p:nvGraphicFramePr>
        <p:xfrm>
          <a:off x="6630988" y="3756025"/>
          <a:ext cx="34686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71520" imgH="533160" progId="Equation.DSMT4">
                  <p:embed/>
                </p:oleObj>
              </mc:Choice>
              <mc:Fallback>
                <p:oleObj name="Equation" r:id="rId3" imgW="2171520" imgH="533160" progId="Equation.DSMT4">
                  <p:embed/>
                  <p:pic>
                    <p:nvPicPr>
                      <p:cNvPr id="29" name="Object 4">
                        <a:extLst>
                          <a:ext uri="{FF2B5EF4-FFF2-40B4-BE49-F238E27FC236}">
                            <a16:creationId xmlns:a16="http://schemas.microsoft.com/office/drawing/2014/main" id="{F1D1C438-1AFD-4463-BFF9-3E06AC892A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0988" y="3756025"/>
                        <a:ext cx="3468687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>
            <a:extLst>
              <a:ext uri="{FF2B5EF4-FFF2-40B4-BE49-F238E27FC236}">
                <a16:creationId xmlns:a16="http://schemas.microsoft.com/office/drawing/2014/main" id="{128C2206-921C-4D9C-8DD0-F14E557F7C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010663"/>
              </p:ext>
            </p:extLst>
          </p:nvPr>
        </p:nvGraphicFramePr>
        <p:xfrm>
          <a:off x="6630988" y="5062538"/>
          <a:ext cx="3248025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31840" imgH="533160" progId="Equation.DSMT4">
                  <p:embed/>
                </p:oleObj>
              </mc:Choice>
              <mc:Fallback>
                <p:oleObj name="Equation" r:id="rId5" imgW="2031840" imgH="533160" progId="Equation.DSMT4">
                  <p:embed/>
                  <p:pic>
                    <p:nvPicPr>
                      <p:cNvPr id="30" name="Object 5">
                        <a:extLst>
                          <a:ext uri="{FF2B5EF4-FFF2-40B4-BE49-F238E27FC236}">
                            <a16:creationId xmlns:a16="http://schemas.microsoft.com/office/drawing/2014/main" id="{128C2206-921C-4D9C-8DD0-F14E557F7C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0988" y="5062538"/>
                        <a:ext cx="3248025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2">
            <a:extLst>
              <a:ext uri="{FF2B5EF4-FFF2-40B4-BE49-F238E27FC236}">
                <a16:creationId xmlns:a16="http://schemas.microsoft.com/office/drawing/2014/main" id="{5CFCFCBD-A2B7-4EA9-B974-78ACABD17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240128"/>
              </p:ext>
            </p:extLst>
          </p:nvPr>
        </p:nvGraphicFramePr>
        <p:xfrm>
          <a:off x="2000251" y="3814762"/>
          <a:ext cx="3148012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20760" imgH="533160" progId="Equation.DSMT4">
                  <p:embed/>
                </p:oleObj>
              </mc:Choice>
              <mc:Fallback>
                <p:oleObj name="Equation" r:id="rId7" imgW="2120760" imgH="533160" progId="Equation.DSMT4">
                  <p:embed/>
                  <p:pic>
                    <p:nvPicPr>
                      <p:cNvPr id="31" name="Object 32">
                        <a:extLst>
                          <a:ext uri="{FF2B5EF4-FFF2-40B4-BE49-F238E27FC236}">
                            <a16:creationId xmlns:a16="http://schemas.microsoft.com/office/drawing/2014/main" id="{5CFCFCBD-A2B7-4EA9-B974-78ACABD17F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1" y="3814762"/>
                        <a:ext cx="3148012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8">
            <a:extLst>
              <a:ext uri="{FF2B5EF4-FFF2-40B4-BE49-F238E27FC236}">
                <a16:creationId xmlns:a16="http://schemas.microsoft.com/office/drawing/2014/main" id="{58EDA196-91E8-4E44-A886-F57B9F778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608733"/>
              </p:ext>
            </p:extLst>
          </p:nvPr>
        </p:nvGraphicFramePr>
        <p:xfrm>
          <a:off x="2032794" y="5062538"/>
          <a:ext cx="32258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108160" imgH="533160" progId="Equation.DSMT4">
                  <p:embed/>
                </p:oleObj>
              </mc:Choice>
              <mc:Fallback>
                <p:oleObj name="Equation" r:id="rId9" imgW="2108160" imgH="533160" progId="Equation.DSMT4">
                  <p:embed/>
                  <p:pic>
                    <p:nvPicPr>
                      <p:cNvPr id="32" name="Object 38">
                        <a:extLst>
                          <a:ext uri="{FF2B5EF4-FFF2-40B4-BE49-F238E27FC236}">
                            <a16:creationId xmlns:a16="http://schemas.microsoft.com/office/drawing/2014/main" id="{58EDA196-91E8-4E44-A886-F57B9F778D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794" y="5062538"/>
                        <a:ext cx="3225800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757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E1CE77-80F8-4B22-934C-D3DA557D953E}"/>
              </a:ext>
            </a:extLst>
          </p:cNvPr>
          <p:cNvSpPr/>
          <p:nvPr/>
        </p:nvSpPr>
        <p:spPr>
          <a:xfrm>
            <a:off x="9733077" y="1058185"/>
            <a:ext cx="670719" cy="97948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610184-5A71-47BC-B144-8524FA91B433}"/>
              </a:ext>
            </a:extLst>
          </p:cNvPr>
          <p:cNvSpPr/>
          <p:nvPr/>
        </p:nvSpPr>
        <p:spPr>
          <a:xfrm>
            <a:off x="11038796" y="1058185"/>
            <a:ext cx="747713" cy="97948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grpSp>
        <p:nvGrpSpPr>
          <p:cNvPr id="13" name="Group 16">
            <a:extLst>
              <a:ext uri="{FF2B5EF4-FFF2-40B4-BE49-F238E27FC236}">
                <a16:creationId xmlns:a16="http://schemas.microsoft.com/office/drawing/2014/main" id="{6B94E67F-5641-42F9-8D5C-B95852304BC2}"/>
              </a:ext>
            </a:extLst>
          </p:cNvPr>
          <p:cNvGrpSpPr>
            <a:grpSpLocks/>
          </p:cNvGrpSpPr>
          <p:nvPr/>
        </p:nvGrpSpPr>
        <p:grpSpPr bwMode="auto">
          <a:xfrm>
            <a:off x="9800546" y="1058185"/>
            <a:ext cx="1985963" cy="979488"/>
            <a:chOff x="1907" y="2505"/>
            <a:chExt cx="1251" cy="617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DDD4DBA8-21E9-4EF5-805B-9CD2D0C1C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7" y="2582"/>
              <a:ext cx="4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1</a:t>
              </a:r>
              <a:r>
                <a:rPr lang="en-US" altLang="en-US" sz="1800" dirty="0">
                  <a:latin typeface="+mn-lt"/>
                </a:rPr>
                <a:t>	</a:t>
              </a:r>
              <a:endParaRPr lang="en-US" altLang="en-US" sz="1800" baseline="-25000" dirty="0">
                <a:latin typeface="+mn-lt"/>
              </a:endParaRP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6C11B3E3-9411-4296-B693-661DDCDED5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1" y="2832"/>
              <a:ext cx="2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i </a:t>
              </a: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97A57A39-1BB3-48C4-A6FD-296224CC5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4" y="283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41EE0011-B81E-4171-8E2D-0B9554A1B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6" y="283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B03DD4C8-0CB9-49E2-9697-7E24FAB4C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5" y="2592"/>
              <a:ext cx="317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l-GR" sz="4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Π</a:t>
              </a:r>
            </a:p>
          </p:txBody>
        </p:sp>
        <p:sp>
          <p:nvSpPr>
            <p:cNvPr id="19" name="Text Box 14">
              <a:extLst>
                <a:ext uri="{FF2B5EF4-FFF2-40B4-BE49-F238E27FC236}">
                  <a16:creationId xmlns:a16="http://schemas.microsoft.com/office/drawing/2014/main" id="{C5B01166-4E71-4E18-88D8-D186CA97C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" y="2889"/>
              <a:ext cx="3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i = 1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6DE58C81-5B8B-450B-8508-69C0FA7A0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3" y="2505"/>
              <a:ext cx="3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i = n</a:t>
              </a: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D9F97851-E672-4C20-8DA6-F41AA8A9A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" y="2579"/>
              <a:ext cx="3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i+1</a:t>
              </a: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06C7D430-612B-4EA1-895D-5298DE6A65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8" y="2832"/>
              <a:ext cx="4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</a:rPr>
                <a:t>W</a:t>
              </a:r>
              <a:r>
                <a:rPr lang="en-US" altLang="en-US" sz="1800" baseline="-25000" dirty="0">
                  <a:latin typeface="+mn-lt"/>
                </a:rPr>
                <a:t>TO</a:t>
              </a:r>
              <a:r>
                <a:rPr lang="en-US" altLang="en-US" sz="1800" dirty="0">
                  <a:latin typeface="+mn-lt"/>
                </a:rPr>
                <a:t>	</a:t>
              </a:r>
              <a:endParaRPr lang="en-US" altLang="en-US" sz="1800" baseline="-25000" dirty="0">
                <a:latin typeface="+mn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4DBC47E-44A0-4830-92A1-D044C15D6175}"/>
              </a:ext>
            </a:extLst>
          </p:cNvPr>
          <p:cNvSpPr txBox="1"/>
          <p:nvPr/>
        </p:nvSpPr>
        <p:spPr>
          <a:xfrm>
            <a:off x="9088443" y="1400021"/>
            <a:ext cx="819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 err="1"/>
              <a:t>M’</a:t>
            </a:r>
            <a:r>
              <a:rPr lang="en-US" altLang="en-US" baseline="-25000" dirty="0" err="1"/>
              <a:t>ff</a:t>
            </a:r>
            <a:r>
              <a:rPr lang="en-US" altLang="en-US" dirty="0"/>
              <a:t> = </a:t>
            </a:r>
            <a:endParaRPr lang="en-US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B7E0990E-AE5D-47B8-90E9-7F1D4628695E}"/>
              </a:ext>
            </a:extLst>
          </p:cNvPr>
          <p:cNvSpPr txBox="1">
            <a:spLocks/>
          </p:cNvSpPr>
          <p:nvPr/>
        </p:nvSpPr>
        <p:spPr>
          <a:xfrm>
            <a:off x="609600" y="1600207"/>
            <a:ext cx="10972800" cy="4108119"/>
          </a:xfrm>
          <a:prstGeom prst="rect">
            <a:avLst/>
          </a:prstGeom>
        </p:spPr>
        <p:txBody>
          <a:bodyPr/>
          <a:lstStyle>
            <a:lvl1pPr marL="144661" indent="-14466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13433" indent="-12055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482204" indent="-9644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675085" indent="-9644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867966" indent="-96441" algn="l" defTabSz="192881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060847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Weight fractions for typical </a:t>
            </a:r>
            <a:r>
              <a:rPr lang="en-US" b="1" u="sng" dirty="0"/>
              <a:t>fuel intensive</a:t>
            </a:r>
            <a:r>
              <a:rPr lang="en-US" b="1" dirty="0"/>
              <a:t> </a:t>
            </a:r>
            <a:r>
              <a:rPr lang="en-US" dirty="0"/>
              <a:t>phases:</a:t>
            </a:r>
          </a:p>
          <a:p>
            <a:r>
              <a:rPr lang="en-US" sz="2000" dirty="0"/>
              <a:t>Since R,E is known from requirements &amp; market, solve for W</a:t>
            </a:r>
            <a:r>
              <a:rPr lang="en-US" sz="2000" baseline="-25000" dirty="0"/>
              <a:t>i</a:t>
            </a:r>
            <a:r>
              <a:rPr lang="en-US" sz="2000" dirty="0"/>
              <a:t>/W</a:t>
            </a:r>
            <a:r>
              <a:rPr lang="en-US" sz="2000" baseline="-25000" dirty="0"/>
              <a:t>i+1</a:t>
            </a:r>
          </a:p>
          <a:p>
            <a:pPr lvl="1"/>
            <a:r>
              <a:rPr lang="en-US" dirty="0"/>
              <a:t>For </a:t>
            </a:r>
            <a:r>
              <a:rPr lang="en-US" b="1" dirty="0"/>
              <a:t>propeller-driven</a:t>
            </a:r>
            <a:r>
              <a:rPr lang="en-US" dirty="0"/>
              <a:t> aircraft: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pPr lvl="1"/>
            <a:r>
              <a:rPr lang="en-US" dirty="0"/>
              <a:t>For </a:t>
            </a:r>
            <a:r>
              <a:rPr lang="en-US" b="1" dirty="0"/>
              <a:t>jet-driven</a:t>
            </a:r>
            <a:r>
              <a:rPr lang="en-US" dirty="0"/>
              <a:t> aircraft: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graphicFrame>
        <p:nvGraphicFramePr>
          <p:cNvPr id="20" name="Object 32">
            <a:extLst>
              <a:ext uri="{FF2B5EF4-FFF2-40B4-BE49-F238E27FC236}">
                <a16:creationId xmlns:a16="http://schemas.microsoft.com/office/drawing/2014/main" id="{51BCD31C-2A6E-497D-82DA-69772E11577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066809"/>
              </p:ext>
            </p:extLst>
          </p:nvPr>
        </p:nvGraphicFramePr>
        <p:xfrm>
          <a:off x="1764422" y="2883925"/>
          <a:ext cx="2491893" cy="627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20760" imgH="533160" progId="Equation.DSMT4">
                  <p:embed/>
                </p:oleObj>
              </mc:Choice>
              <mc:Fallback>
                <p:oleObj name="Equation" r:id="rId3" imgW="2120760" imgH="533160" progId="Equation.DSMT4">
                  <p:embed/>
                  <p:pic>
                    <p:nvPicPr>
                      <p:cNvPr id="20" name="Object 32">
                        <a:extLst>
                          <a:ext uri="{FF2B5EF4-FFF2-40B4-BE49-F238E27FC236}">
                            <a16:creationId xmlns:a16="http://schemas.microsoft.com/office/drawing/2014/main" id="{51BCD31C-2A6E-497D-82DA-69772E1157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4422" y="2883925"/>
                        <a:ext cx="2491893" cy="627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8">
            <a:extLst>
              <a:ext uri="{FF2B5EF4-FFF2-40B4-BE49-F238E27FC236}">
                <a16:creationId xmlns:a16="http://schemas.microsoft.com/office/drawing/2014/main" id="{D1F66A98-BFF6-4E54-9BD3-74F6B8CE5E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443071"/>
              </p:ext>
            </p:extLst>
          </p:nvPr>
        </p:nvGraphicFramePr>
        <p:xfrm>
          <a:off x="1764422" y="4619611"/>
          <a:ext cx="2682232" cy="6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08160" imgH="533160" progId="Equation.DSMT4">
                  <p:embed/>
                </p:oleObj>
              </mc:Choice>
              <mc:Fallback>
                <p:oleObj name="Equation" r:id="rId5" imgW="2108160" imgH="533160" progId="Equation.DSMT4">
                  <p:embed/>
                  <p:pic>
                    <p:nvPicPr>
                      <p:cNvPr id="28" name="Object 38">
                        <a:extLst>
                          <a:ext uri="{FF2B5EF4-FFF2-40B4-BE49-F238E27FC236}">
                            <a16:creationId xmlns:a16="http://schemas.microsoft.com/office/drawing/2014/main" id="{D1F66A98-BFF6-4E54-9BD3-74F6B8CE5E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4422" y="4619611"/>
                        <a:ext cx="2682232" cy="678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3">
            <a:extLst>
              <a:ext uri="{FF2B5EF4-FFF2-40B4-BE49-F238E27FC236}">
                <a16:creationId xmlns:a16="http://schemas.microsoft.com/office/drawing/2014/main" id="{BF1E9BFB-6ECD-4EA3-A757-6EA956718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4230" y="2677741"/>
            <a:ext cx="4797131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</a:rPr>
              <a:t>R = range in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</a:rPr>
              <a:t>E = endurance in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</a:rPr>
              <a:t>V = speed in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</a:rPr>
              <a:t>L = lift in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</a:rPr>
              <a:t>D = drag in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</a:rPr>
              <a:t>W = weight in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en-US" sz="1600" dirty="0">
                <a:latin typeface="+mn-lt"/>
              </a:rPr>
              <a:t>η</a:t>
            </a:r>
            <a:r>
              <a:rPr lang="en-US" altLang="en-US" sz="1600" baseline="-25000" dirty="0">
                <a:latin typeface="+mn-lt"/>
              </a:rPr>
              <a:t>p</a:t>
            </a:r>
            <a:r>
              <a:rPr lang="en-US" altLang="en-US" sz="1600" dirty="0">
                <a:latin typeface="+mn-lt"/>
              </a:rPr>
              <a:t> = propulsive efficiency (no unit)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</a:rPr>
              <a:t>c</a:t>
            </a:r>
            <a:r>
              <a:rPr lang="en-US" altLang="en-US" sz="1600" baseline="-25000" dirty="0">
                <a:latin typeface="+mn-lt"/>
              </a:rPr>
              <a:t>p</a:t>
            </a:r>
            <a:r>
              <a:rPr lang="en-US" altLang="en-US" sz="1600" dirty="0">
                <a:latin typeface="+mn-lt"/>
              </a:rPr>
              <a:t> = specific fuel consumption of a propeller engine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in kg/J or </a:t>
            </a:r>
            <a:r>
              <a:rPr lang="el-GR" altLang="en-US" sz="1600" dirty="0">
                <a:latin typeface="+mn-lt"/>
              </a:rPr>
              <a:t>μ</a:t>
            </a:r>
            <a:r>
              <a:rPr lang="en-US" altLang="en-US" sz="1600" dirty="0">
                <a:latin typeface="+mn-lt"/>
              </a:rPr>
              <a:t>g/J  (US: </a:t>
            </a:r>
            <a:r>
              <a:rPr lang="en-US" altLang="en-US" sz="1600" dirty="0" err="1">
                <a:latin typeface="+mn-lt"/>
              </a:rPr>
              <a:t>lbs</a:t>
            </a:r>
            <a:r>
              <a:rPr lang="en-US" altLang="en-US" sz="1600" dirty="0">
                <a:latin typeface="+mn-lt"/>
              </a:rPr>
              <a:t>/</a:t>
            </a:r>
            <a:r>
              <a:rPr lang="en-US" altLang="en-US" sz="1600" dirty="0" err="1">
                <a:latin typeface="+mn-lt"/>
              </a:rPr>
              <a:t>hr</a:t>
            </a:r>
            <a:r>
              <a:rPr lang="en-US" altLang="en-US" sz="1600" dirty="0">
                <a:latin typeface="+mn-lt"/>
              </a:rPr>
              <a:t>/hp)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err="1">
                <a:latin typeface="+mn-lt"/>
              </a:rPr>
              <a:t>c</a:t>
            </a:r>
            <a:r>
              <a:rPr lang="en-US" altLang="en-US" sz="1600" baseline="-25000" dirty="0" err="1">
                <a:latin typeface="+mn-lt"/>
              </a:rPr>
              <a:t>j</a:t>
            </a:r>
            <a:r>
              <a:rPr lang="en-US" altLang="en-US" sz="1600" dirty="0">
                <a:latin typeface="+mn-lt"/>
              </a:rPr>
              <a:t> = specific fuel consumption of a jet engine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in kg/Ns or mg/Ns (US: </a:t>
            </a:r>
            <a:r>
              <a:rPr lang="en-US" altLang="en-US" sz="1600" dirty="0" err="1">
                <a:latin typeface="+mn-lt"/>
              </a:rPr>
              <a:t>lbs</a:t>
            </a:r>
            <a:r>
              <a:rPr lang="en-US" altLang="en-US" sz="1600" dirty="0">
                <a:latin typeface="+mn-lt"/>
              </a:rPr>
              <a:t>/</a:t>
            </a:r>
            <a:r>
              <a:rPr lang="en-US" altLang="en-US" sz="1600" dirty="0" err="1">
                <a:latin typeface="+mn-lt"/>
              </a:rPr>
              <a:t>hr</a:t>
            </a:r>
            <a:r>
              <a:rPr lang="en-US" altLang="en-US" sz="1600" dirty="0">
                <a:latin typeface="+mn-lt"/>
              </a:rPr>
              <a:t>/</a:t>
            </a:r>
            <a:r>
              <a:rPr lang="en-US" altLang="en-US" sz="1600" dirty="0" err="1">
                <a:latin typeface="+mn-lt"/>
              </a:rPr>
              <a:t>lbs</a:t>
            </a:r>
            <a:r>
              <a:rPr lang="en-US" altLang="en-US" sz="1600" dirty="0"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+mn-lt"/>
              </a:rPr>
              <a:t>g = acceleration due to gravity (9.80665 m/s</a:t>
            </a:r>
            <a:r>
              <a:rPr lang="en-US" altLang="en-US" sz="1600" baseline="30000" dirty="0">
                <a:latin typeface="+mn-lt"/>
              </a:rPr>
              <a:t>2</a:t>
            </a:r>
            <a:r>
              <a:rPr lang="en-US" altLang="en-US" sz="1600" dirty="0"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FF0000"/>
                </a:solidFill>
                <a:latin typeface="+mn-lt"/>
              </a:rPr>
              <a:t>Note: the SI-unit for mass is kg not g!</a:t>
            </a:r>
          </a:p>
        </p:txBody>
      </p:sp>
      <p:graphicFrame>
        <p:nvGraphicFramePr>
          <p:cNvPr id="31" name="Object 4">
            <a:extLst>
              <a:ext uri="{FF2B5EF4-FFF2-40B4-BE49-F238E27FC236}">
                <a16:creationId xmlns:a16="http://schemas.microsoft.com/office/drawing/2014/main" id="{382256E1-6272-41A2-A484-809F4BFDE5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640875"/>
              </p:ext>
            </p:extLst>
          </p:nvPr>
        </p:nvGraphicFramePr>
        <p:xfrm>
          <a:off x="1778186" y="3602267"/>
          <a:ext cx="2765810" cy="67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71520" imgH="533160" progId="Equation.DSMT4">
                  <p:embed/>
                </p:oleObj>
              </mc:Choice>
              <mc:Fallback>
                <p:oleObj name="Equation" r:id="rId7" imgW="2171520" imgH="533160" progId="Equation.DSMT4">
                  <p:embed/>
                  <p:pic>
                    <p:nvPicPr>
                      <p:cNvPr id="31" name="Object 4">
                        <a:extLst>
                          <a:ext uri="{FF2B5EF4-FFF2-40B4-BE49-F238E27FC236}">
                            <a16:creationId xmlns:a16="http://schemas.microsoft.com/office/drawing/2014/main" id="{382256E1-6272-41A2-A484-809F4BFDE5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186" y="3602267"/>
                        <a:ext cx="2765810" cy="678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>
            <a:extLst>
              <a:ext uri="{FF2B5EF4-FFF2-40B4-BE49-F238E27FC236}">
                <a16:creationId xmlns:a16="http://schemas.microsoft.com/office/drawing/2014/main" id="{A831803C-0CA8-4453-8B0A-47529F753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499922"/>
              </p:ext>
            </p:extLst>
          </p:nvPr>
        </p:nvGraphicFramePr>
        <p:xfrm>
          <a:off x="1764422" y="5309543"/>
          <a:ext cx="2472998" cy="649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31840" imgH="533160" progId="Equation.DSMT4">
                  <p:embed/>
                </p:oleObj>
              </mc:Choice>
              <mc:Fallback>
                <p:oleObj name="Equation" r:id="rId9" imgW="2031840" imgH="533160" progId="Equation.DSMT4">
                  <p:embed/>
                  <p:pic>
                    <p:nvPicPr>
                      <p:cNvPr id="32" name="Object 5">
                        <a:extLst>
                          <a:ext uri="{FF2B5EF4-FFF2-40B4-BE49-F238E27FC236}">
                            <a16:creationId xmlns:a16="http://schemas.microsoft.com/office/drawing/2014/main" id="{A831803C-0CA8-4453-8B0A-47529F7537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4422" y="5309543"/>
                        <a:ext cx="2472998" cy="649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007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8A59-E264-4670-B47F-F7D68B6A3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244D5-6243-48E6-8564-2DBEBFFA6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Propulsive efficiency can be calculated from installed power, thrust and speed: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31793-8D6C-4C20-916B-EAB009A6C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70" y="2168397"/>
            <a:ext cx="7883827" cy="11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1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D2B0-9093-4B0A-B6F0-6A7270B0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A3398-E975-483F-A32F-81EECB75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15" y="1066843"/>
            <a:ext cx="4872570" cy="48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17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6480AA-FA7B-E921-69D9-00EC9E26D7B3}"/>
              </a:ext>
            </a:extLst>
          </p:cNvPr>
          <p:cNvSpPr/>
          <p:nvPr/>
        </p:nvSpPr>
        <p:spPr>
          <a:xfrm>
            <a:off x="9464959" y="624659"/>
            <a:ext cx="1232537" cy="4517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10AF92-6E9F-40B5-8C9D-8B384950C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 </a:t>
            </a:r>
            <a:r>
              <a:rPr lang="en-US" b="1" u="sng" dirty="0"/>
              <a:t>cruise</a:t>
            </a:r>
            <a:r>
              <a:rPr lang="en-US" dirty="0"/>
              <a:t> data for range calculations:</a:t>
            </a:r>
          </a:p>
        </p:txBody>
      </p:sp>
      <p:graphicFrame>
        <p:nvGraphicFramePr>
          <p:cNvPr id="5" name="Group 245">
            <a:extLst>
              <a:ext uri="{FF2B5EF4-FFF2-40B4-BE49-F238E27FC236}">
                <a16:creationId xmlns:a16="http://schemas.microsoft.com/office/drawing/2014/main" id="{851EA0E8-9303-4415-A605-13F5FC07D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367991"/>
              </p:ext>
            </p:extLst>
          </p:nvPr>
        </p:nvGraphicFramePr>
        <p:xfrm>
          <a:off x="1876134" y="2434536"/>
          <a:ext cx="8439731" cy="3010065"/>
        </p:xfrm>
        <a:graphic>
          <a:graphicData uri="http://schemas.openxmlformats.org/drawingml/2006/table">
            <a:tbl>
              <a:tblPr/>
              <a:tblGrid>
                <a:gridCol w="3208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5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5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9905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Aircraft type</a:t>
                      </a:r>
                      <a:b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L/D</a:t>
                      </a:r>
                      <a:b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[-]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j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 </a:t>
                      </a:r>
                      <a:b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[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lbm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hr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/lbf]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p </a:t>
                      </a:r>
                      <a:b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[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lbm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hr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/hp]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η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p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 </a:t>
                      </a:r>
                      <a:b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[-]</a:t>
                      </a:r>
                      <a:endParaRPr kumimoji="0" lang="el-G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Homebuilt aircraft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8-10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0.6 - 0.8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9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Single engine piston props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8-10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Twin engine props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8-10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0.82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Agricultural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5-7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0.82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Business jets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10-12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0.5 - 0.9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9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Regional turboprops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11-13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0.4 - 0.6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0.85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charset="0"/>
                        </a:rPr>
                        <a:t>Transport jets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13-15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0.5 - 0.9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Military trainers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8-10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0.5 - 0.9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0.4 - 0.6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0.82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Fighters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4-7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0.6 - 1.4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0.82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449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Military patrol, bombers and transport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13-15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0.5 - 0.9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0.4 - 0.7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0.82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Flying boats, amphibians and float planes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10-12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0.5 - 0.9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0.82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Supersonic aircraft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4-6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0.7 - 1.5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30D36883-B6B1-9AA5-B31E-E6A63A33A815}"/>
              </a:ext>
            </a:extLst>
          </p:cNvPr>
          <p:cNvSpPr/>
          <p:nvPr/>
        </p:nvSpPr>
        <p:spPr>
          <a:xfrm>
            <a:off x="967889" y="4055334"/>
            <a:ext cx="783827" cy="406422"/>
          </a:xfrm>
          <a:prstGeom prst="rightArrow">
            <a:avLst/>
          </a:prstGeom>
          <a:solidFill>
            <a:srgbClr val="970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endParaRPr lang="en-US" altLang="en-US"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181E24-1124-ECF5-59EF-E3C4FE0BA721}"/>
              </a:ext>
            </a:extLst>
          </p:cNvPr>
          <p:cNvGrpSpPr/>
          <p:nvPr/>
        </p:nvGrpSpPr>
        <p:grpSpPr>
          <a:xfrm>
            <a:off x="8496355" y="424976"/>
            <a:ext cx="3086045" cy="1485732"/>
            <a:chOff x="1789104" y="1772916"/>
            <a:chExt cx="2603283" cy="12533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BE70E7-2C2C-E8EE-EBF5-9E78C0D8C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r="55166" b="72726"/>
            <a:stretch/>
          </p:blipFill>
          <p:spPr>
            <a:xfrm>
              <a:off x="1789104" y="1772916"/>
              <a:ext cx="2456324" cy="125331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82F8F1-2F99-CFD4-FFB2-155EC4823540}"/>
                </a:ext>
              </a:extLst>
            </p:cNvPr>
            <p:cNvSpPr/>
            <p:nvPr/>
          </p:nvSpPr>
          <p:spPr>
            <a:xfrm>
              <a:off x="4000501" y="2633454"/>
              <a:ext cx="391886" cy="392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747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B9A118-9E52-72F7-F128-2775F1256B53}"/>
              </a:ext>
            </a:extLst>
          </p:cNvPr>
          <p:cNvSpPr/>
          <p:nvPr/>
        </p:nvSpPr>
        <p:spPr>
          <a:xfrm>
            <a:off x="10530348" y="846138"/>
            <a:ext cx="781058" cy="4517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10AF92-6E9F-40B5-8C9D-8B384950C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 </a:t>
            </a:r>
            <a:r>
              <a:rPr lang="en-US" b="1" u="sng" dirty="0"/>
              <a:t>loiter</a:t>
            </a:r>
            <a:r>
              <a:rPr lang="en-US" dirty="0"/>
              <a:t> data for endurance calculations:</a:t>
            </a:r>
          </a:p>
        </p:txBody>
      </p:sp>
      <p:graphicFrame>
        <p:nvGraphicFramePr>
          <p:cNvPr id="5" name="Group 245">
            <a:extLst>
              <a:ext uri="{FF2B5EF4-FFF2-40B4-BE49-F238E27FC236}">
                <a16:creationId xmlns:a16="http://schemas.microsoft.com/office/drawing/2014/main" id="{851EA0E8-9303-4415-A605-13F5FC07D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375055"/>
              </p:ext>
            </p:extLst>
          </p:nvPr>
        </p:nvGraphicFramePr>
        <p:xfrm>
          <a:off x="2128157" y="2434543"/>
          <a:ext cx="7935686" cy="3010065"/>
        </p:xfrm>
        <a:graphic>
          <a:graphicData uri="http://schemas.openxmlformats.org/drawingml/2006/table">
            <a:tbl>
              <a:tblPr/>
              <a:tblGrid>
                <a:gridCol w="3208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9905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Aircraft type</a:t>
                      </a:r>
                      <a:b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L/D</a:t>
                      </a:r>
                      <a:b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[-]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j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 </a:t>
                      </a:r>
                      <a:b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[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lbs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hr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lbs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]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p </a:t>
                      </a:r>
                      <a:b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[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lbs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/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hr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/hp]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η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p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 </a:t>
                      </a:r>
                      <a:b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[-]</a:t>
                      </a:r>
                      <a:endParaRPr kumimoji="0" lang="el-G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Homebuilt aircraft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10-12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0.6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9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Single engine piston props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10-12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Twin engine props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9-11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0.72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Agricultural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8-10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0.72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Business jets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12-14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0.4 - 0.6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9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Regional turboprops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14-16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0.77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charset="0"/>
                        </a:rPr>
                        <a:t>Transport jets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14-18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0.4 - 0.6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Military trainers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10-14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0.4 - 0.6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0.77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Fighters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6-9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0.6 - 0.8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0.77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4498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Military patrol, bombers and transport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14-18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0.4 - 0.6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0.77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Flying boats, amphibians and float planes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13-15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0.4 - 0.6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0.5 - 0.7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0.77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Supersonic aircraft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7-9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0.6 - 0.8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62610E5E-93F1-1B90-1627-2F862A0822EB}"/>
              </a:ext>
            </a:extLst>
          </p:cNvPr>
          <p:cNvSpPr/>
          <p:nvPr/>
        </p:nvSpPr>
        <p:spPr>
          <a:xfrm>
            <a:off x="967889" y="4055334"/>
            <a:ext cx="783827" cy="406422"/>
          </a:xfrm>
          <a:prstGeom prst="rightArrow">
            <a:avLst/>
          </a:prstGeom>
          <a:solidFill>
            <a:srgbClr val="970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endParaRPr lang="en-US" alt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DC8965-4D1F-32D9-A1EC-736FBF6083E1}"/>
              </a:ext>
            </a:extLst>
          </p:cNvPr>
          <p:cNvGrpSpPr/>
          <p:nvPr/>
        </p:nvGrpSpPr>
        <p:grpSpPr>
          <a:xfrm>
            <a:off x="8399573" y="424976"/>
            <a:ext cx="3086045" cy="1485732"/>
            <a:chOff x="1789104" y="1772916"/>
            <a:chExt cx="2603283" cy="12533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0D3B78-50CA-D2D4-DDBF-43F2B9055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r="55166" b="72726"/>
            <a:stretch/>
          </p:blipFill>
          <p:spPr>
            <a:xfrm>
              <a:off x="1789104" y="1772916"/>
              <a:ext cx="2456324" cy="125331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C5BEE9-49F9-C2E8-D124-3D322DDE430B}"/>
                </a:ext>
              </a:extLst>
            </p:cNvPr>
            <p:cNvSpPr/>
            <p:nvPr/>
          </p:nvSpPr>
          <p:spPr>
            <a:xfrm>
              <a:off x="4000501" y="2633454"/>
              <a:ext cx="391886" cy="392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95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9D45D1-6E76-491F-833F-7B70F8BB3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2"/>
          <a:stretch/>
        </p:blipFill>
        <p:spPr>
          <a:xfrm>
            <a:off x="976485" y="2122714"/>
            <a:ext cx="4670004" cy="3768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9328"/>
            <a:ext cx="10972800" cy="4108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fuel consumption: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FE6846-060F-4EEF-9DAC-56BB8155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560" y="1917510"/>
            <a:ext cx="5688725" cy="1483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16D12C-0969-40F1-9E74-956AF5645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71" y="3729099"/>
            <a:ext cx="5413127" cy="165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68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2785-E729-4166-B848-5AF87EFE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6F8A63-65F4-4DD3-BFD5-FA73D235F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SFC Conversions:</a:t>
            </a:r>
          </a:p>
          <a:p>
            <a:pPr lvl="1"/>
            <a:r>
              <a:rPr lang="en-US" dirty="0"/>
              <a:t>Internal: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Imperial to SI: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 to imperial:</a:t>
            </a:r>
          </a:p>
        </p:txBody>
      </p:sp>
      <p:graphicFrame>
        <p:nvGraphicFramePr>
          <p:cNvPr id="6" name="Object 32">
            <a:extLst>
              <a:ext uri="{FF2B5EF4-FFF2-40B4-BE49-F238E27FC236}">
                <a16:creationId xmlns:a16="http://schemas.microsoft.com/office/drawing/2014/main" id="{4083C95E-B041-4D5D-99A4-5FFF89652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613199"/>
              </p:ext>
            </p:extLst>
          </p:nvPr>
        </p:nvGraphicFramePr>
        <p:xfrm>
          <a:off x="1019643" y="3687199"/>
          <a:ext cx="5535161" cy="633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16320" imgH="482400" progId="Equation.DSMT4">
                  <p:embed/>
                </p:oleObj>
              </mc:Choice>
              <mc:Fallback>
                <p:oleObj name="Equation" r:id="rId2" imgW="4216320" imgH="482400" progId="Equation.DSMT4">
                  <p:embed/>
                  <p:pic>
                    <p:nvPicPr>
                      <p:cNvPr id="6" name="Object 32">
                        <a:extLst>
                          <a:ext uri="{FF2B5EF4-FFF2-40B4-BE49-F238E27FC236}">
                            <a16:creationId xmlns:a16="http://schemas.microsoft.com/office/drawing/2014/main" id="{4083C95E-B041-4D5D-99A4-5FFF896523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643" y="3687199"/>
                        <a:ext cx="5535161" cy="6339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2">
            <a:extLst>
              <a:ext uri="{FF2B5EF4-FFF2-40B4-BE49-F238E27FC236}">
                <a16:creationId xmlns:a16="http://schemas.microsoft.com/office/drawing/2014/main" id="{26147DB5-680C-4990-A888-F7F6252C45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363582"/>
              </p:ext>
            </p:extLst>
          </p:nvPr>
        </p:nvGraphicFramePr>
        <p:xfrm>
          <a:off x="1019643" y="5118478"/>
          <a:ext cx="5535161" cy="638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90760" imgH="482400" progId="Equation.DSMT4">
                  <p:embed/>
                </p:oleObj>
              </mc:Choice>
              <mc:Fallback>
                <p:oleObj name="Equation" r:id="rId4" imgW="4190760" imgH="482400" progId="Equation.DSMT4">
                  <p:embed/>
                  <p:pic>
                    <p:nvPicPr>
                      <p:cNvPr id="7" name="Object 32">
                        <a:extLst>
                          <a:ext uri="{FF2B5EF4-FFF2-40B4-BE49-F238E27FC236}">
                            <a16:creationId xmlns:a16="http://schemas.microsoft.com/office/drawing/2014/main" id="{26147DB5-680C-4990-A888-F7F6252C45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643" y="5118478"/>
                        <a:ext cx="5535161" cy="638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2">
            <a:extLst>
              <a:ext uri="{FF2B5EF4-FFF2-40B4-BE49-F238E27FC236}">
                <a16:creationId xmlns:a16="http://schemas.microsoft.com/office/drawing/2014/main" id="{984FAB95-9888-4D22-B396-AFCAC50C90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364274"/>
              </p:ext>
            </p:extLst>
          </p:nvPr>
        </p:nvGraphicFramePr>
        <p:xfrm>
          <a:off x="8124609" y="2400148"/>
          <a:ext cx="20320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34960" imgH="457200" progId="Equation.DSMT4">
                  <p:embed/>
                </p:oleObj>
              </mc:Choice>
              <mc:Fallback>
                <p:oleObj name="Equation" r:id="rId6" imgW="1434960" imgH="457200" progId="Equation.DSMT4">
                  <p:embed/>
                  <p:pic>
                    <p:nvPicPr>
                      <p:cNvPr id="8" name="Object 32">
                        <a:extLst>
                          <a:ext uri="{FF2B5EF4-FFF2-40B4-BE49-F238E27FC236}">
                            <a16:creationId xmlns:a16="http://schemas.microsoft.com/office/drawing/2014/main" id="{984FAB95-9888-4D22-B396-AFCAC50C90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4609" y="2400148"/>
                        <a:ext cx="20320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2">
            <a:extLst>
              <a:ext uri="{FF2B5EF4-FFF2-40B4-BE49-F238E27FC236}">
                <a16:creationId xmlns:a16="http://schemas.microsoft.com/office/drawing/2014/main" id="{0CF9EC7B-9105-4DC3-BF86-35E8DA4D03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099994"/>
              </p:ext>
            </p:extLst>
          </p:nvPr>
        </p:nvGraphicFramePr>
        <p:xfrm>
          <a:off x="9015713" y="5130906"/>
          <a:ext cx="24257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01720" imgH="482400" progId="Equation.DSMT4">
                  <p:embed/>
                </p:oleObj>
              </mc:Choice>
              <mc:Fallback>
                <p:oleObj name="Equation" r:id="rId8" imgW="1701720" imgH="482400" progId="Equation.DSMT4">
                  <p:embed/>
                  <p:pic>
                    <p:nvPicPr>
                      <p:cNvPr id="9" name="Object 32">
                        <a:extLst>
                          <a:ext uri="{FF2B5EF4-FFF2-40B4-BE49-F238E27FC236}">
                            <a16:creationId xmlns:a16="http://schemas.microsoft.com/office/drawing/2014/main" id="{0CF9EC7B-9105-4DC3-BF86-35E8DA4D03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5713" y="5130906"/>
                        <a:ext cx="242570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2">
            <a:extLst>
              <a:ext uri="{FF2B5EF4-FFF2-40B4-BE49-F238E27FC236}">
                <a16:creationId xmlns:a16="http://schemas.microsoft.com/office/drawing/2014/main" id="{6226E58F-194A-4280-B955-DAEC688D1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433416"/>
              </p:ext>
            </p:extLst>
          </p:nvPr>
        </p:nvGraphicFramePr>
        <p:xfrm>
          <a:off x="7308483" y="3687199"/>
          <a:ext cx="480377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390840" imgH="482400" progId="Equation.DSMT4">
                  <p:embed/>
                </p:oleObj>
              </mc:Choice>
              <mc:Fallback>
                <p:oleObj name="Equation" r:id="rId10" imgW="3390840" imgH="482400" progId="Equation.DSMT4">
                  <p:embed/>
                  <p:pic>
                    <p:nvPicPr>
                      <p:cNvPr id="10" name="Object 32">
                        <a:extLst>
                          <a:ext uri="{FF2B5EF4-FFF2-40B4-BE49-F238E27FC236}">
                            <a16:creationId xmlns:a16="http://schemas.microsoft.com/office/drawing/2014/main" id="{6226E58F-194A-4280-B955-DAEC688D18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483" y="3687199"/>
                        <a:ext cx="4803775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4">
            <a:extLst>
              <a:ext uri="{FF2B5EF4-FFF2-40B4-BE49-F238E27FC236}">
                <a16:creationId xmlns:a16="http://schemas.microsoft.com/office/drawing/2014/main" id="{9A1070A7-4DAB-46C5-8943-ADF7D74BB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935" y="3997520"/>
            <a:ext cx="524261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5C3D9CFD-9A43-4C39-BB26-82BFC95229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934" y="5447422"/>
            <a:ext cx="219905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3" name="Object 32">
            <a:extLst>
              <a:ext uri="{FF2B5EF4-FFF2-40B4-BE49-F238E27FC236}">
                <a16:creationId xmlns:a16="http://schemas.microsoft.com/office/drawing/2014/main" id="{FEC3792F-76BE-4A23-A66D-807CD2CA48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82199"/>
              </p:ext>
            </p:extLst>
          </p:nvPr>
        </p:nvGraphicFramePr>
        <p:xfrm>
          <a:off x="3454835" y="2400148"/>
          <a:ext cx="20859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73120" imgH="457200" progId="Equation.DSMT4">
                  <p:embed/>
                </p:oleObj>
              </mc:Choice>
              <mc:Fallback>
                <p:oleObj name="Equation" r:id="rId12" imgW="1473120" imgH="457200" progId="Equation.DSMT4">
                  <p:embed/>
                  <p:pic>
                    <p:nvPicPr>
                      <p:cNvPr id="13" name="Object 32">
                        <a:extLst>
                          <a:ext uri="{FF2B5EF4-FFF2-40B4-BE49-F238E27FC236}">
                            <a16:creationId xmlns:a16="http://schemas.microsoft.com/office/drawing/2014/main" id="{FEC3792F-76BE-4A23-A66D-807CD2CA48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835" y="2400148"/>
                        <a:ext cx="208597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3289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70732D20-9824-45A4-98C0-A6EE5E350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6" b="3785"/>
          <a:stretch/>
        </p:blipFill>
        <p:spPr bwMode="auto">
          <a:xfrm>
            <a:off x="2737083" y="2020550"/>
            <a:ext cx="6488031" cy="391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9328"/>
            <a:ext cx="10972800" cy="4108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Typical aircraft engines and consumption get better over time: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9528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range calculation:</a:t>
            </a:r>
          </a:p>
          <a:p>
            <a:endParaRPr lang="en-US" altLang="en-US" dirty="0"/>
          </a:p>
          <a:p>
            <a:r>
              <a:rPr lang="en-US" altLang="en-US" dirty="0"/>
              <a:t>R for a propeller aircraft: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R for a jet aircraft: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32">
            <a:extLst>
              <a:ext uri="{FF2B5EF4-FFF2-40B4-BE49-F238E27FC236}">
                <a16:creationId xmlns:a16="http://schemas.microsoft.com/office/drawing/2014/main" id="{655234DD-3205-4DA6-BC9B-30F9CA54D5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135172"/>
              </p:ext>
            </p:extLst>
          </p:nvPr>
        </p:nvGraphicFramePr>
        <p:xfrm>
          <a:off x="1142093" y="3309938"/>
          <a:ext cx="629761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59320" imgH="583920" progId="Equation.DSMT4">
                  <p:embed/>
                </p:oleObj>
              </mc:Choice>
              <mc:Fallback>
                <p:oleObj name="Equation" r:id="rId2" imgW="5359320" imgH="583920" progId="Equation.DSMT4">
                  <p:embed/>
                  <p:pic>
                    <p:nvPicPr>
                      <p:cNvPr id="5" name="Object 32">
                        <a:extLst>
                          <a:ext uri="{FF2B5EF4-FFF2-40B4-BE49-F238E27FC236}">
                            <a16:creationId xmlns:a16="http://schemas.microsoft.com/office/drawing/2014/main" id="{655234DD-3205-4DA6-BC9B-30F9CA54D5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093" y="3309938"/>
                        <a:ext cx="6297613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8">
            <a:extLst>
              <a:ext uri="{FF2B5EF4-FFF2-40B4-BE49-F238E27FC236}">
                <a16:creationId xmlns:a16="http://schemas.microsoft.com/office/drawing/2014/main" id="{EE91B2E1-4897-4F27-B33A-07C1FA0DF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426127"/>
              </p:ext>
            </p:extLst>
          </p:nvPr>
        </p:nvGraphicFramePr>
        <p:xfrm>
          <a:off x="1142093" y="4776788"/>
          <a:ext cx="6707187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270400" imgH="583920" progId="Equation.DSMT4">
                  <p:embed/>
                </p:oleObj>
              </mc:Choice>
              <mc:Fallback>
                <p:oleObj name="Equation" r:id="rId4" imgW="5270400" imgH="583920" progId="Equation.DSMT4">
                  <p:embed/>
                  <p:pic>
                    <p:nvPicPr>
                      <p:cNvPr id="6" name="Object 38">
                        <a:extLst>
                          <a:ext uri="{FF2B5EF4-FFF2-40B4-BE49-F238E27FC236}">
                            <a16:creationId xmlns:a16="http://schemas.microsoft.com/office/drawing/2014/main" id="{EE91B2E1-4897-4F27-B33A-07C1FA0DF7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093" y="4776788"/>
                        <a:ext cx="6707187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D6020-3B29-4BB0-8E6D-C09514EEB091}"/>
              </a:ext>
            </a:extLst>
          </p:cNvPr>
          <p:cNvSpPr txBox="1"/>
          <p:nvPr/>
        </p:nvSpPr>
        <p:spPr>
          <a:xfrm>
            <a:off x="8442809" y="1674674"/>
            <a:ext cx="33681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V = 250 m/s</a:t>
            </a:r>
          </a:p>
          <a:p>
            <a:r>
              <a:rPr lang="en-US" altLang="en-US" dirty="0"/>
              <a:t>L/D = 15</a:t>
            </a:r>
          </a:p>
          <a:p>
            <a:r>
              <a:rPr lang="en-US" altLang="en-US" dirty="0"/>
              <a:t>W</a:t>
            </a:r>
            <a:r>
              <a:rPr lang="en-US" altLang="en-US" baseline="-25000" dirty="0"/>
              <a:t>4</a:t>
            </a:r>
            <a:r>
              <a:rPr lang="en-US" altLang="en-US" dirty="0"/>
              <a:t>/W</a:t>
            </a:r>
            <a:r>
              <a:rPr lang="en-US" altLang="en-US" baseline="-25000" dirty="0"/>
              <a:t>5</a:t>
            </a:r>
            <a:r>
              <a:rPr lang="en-US" altLang="en-US" dirty="0"/>
              <a:t> = 1.176</a:t>
            </a:r>
          </a:p>
          <a:p>
            <a:r>
              <a:rPr lang="el-GR" altLang="en-US" dirty="0"/>
              <a:t>η</a:t>
            </a:r>
            <a:r>
              <a:rPr lang="en-US" altLang="en-US" baseline="-25000" dirty="0"/>
              <a:t>p</a:t>
            </a:r>
            <a:r>
              <a:rPr lang="en-US" altLang="en-US" dirty="0"/>
              <a:t> = 0.82</a:t>
            </a:r>
          </a:p>
          <a:p>
            <a:r>
              <a:rPr lang="en-US" altLang="en-US" dirty="0"/>
              <a:t>c</a:t>
            </a:r>
            <a:r>
              <a:rPr lang="en-US" altLang="en-US" baseline="-25000" dirty="0"/>
              <a:t>p</a:t>
            </a:r>
            <a:r>
              <a:rPr lang="en-US" altLang="en-US" dirty="0"/>
              <a:t> = 90 </a:t>
            </a:r>
            <a:r>
              <a:rPr lang="el-GR" altLang="en-US" dirty="0"/>
              <a:t>μ</a:t>
            </a:r>
            <a:r>
              <a:rPr lang="en-US" altLang="en-US" dirty="0"/>
              <a:t>g/J (propeller aircraft)</a:t>
            </a:r>
          </a:p>
          <a:p>
            <a:r>
              <a:rPr lang="en-US" altLang="en-US" dirty="0" err="1"/>
              <a:t>c</a:t>
            </a:r>
            <a:r>
              <a:rPr lang="en-US" altLang="en-US" baseline="-25000" dirty="0" err="1"/>
              <a:t>j</a:t>
            </a:r>
            <a:r>
              <a:rPr lang="en-US" altLang="en-US" dirty="0"/>
              <a:t> = 19 mg/Ns (jet aircraft)</a:t>
            </a:r>
          </a:p>
        </p:txBody>
      </p:sp>
    </p:spTree>
    <p:extLst>
      <p:ext uri="{BB962C8B-B14F-4D97-AF65-F5344CB8AC3E}">
        <p14:creationId xmlns:p14="http://schemas.microsoft.com/office/powerpoint/2010/main" val="26370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8A7A78A5-C309-4B4F-8FA5-8E9634BC248E}"/>
              </a:ext>
            </a:extLst>
          </p:cNvPr>
          <p:cNvGrpSpPr>
            <a:grpSpLocks/>
          </p:cNvGrpSpPr>
          <p:nvPr/>
        </p:nvGrpSpPr>
        <p:grpSpPr bwMode="auto">
          <a:xfrm>
            <a:off x="6629401" y="1460996"/>
            <a:ext cx="5033260" cy="3988621"/>
            <a:chOff x="1008" y="1056"/>
            <a:chExt cx="3264" cy="2408"/>
          </a:xfrm>
        </p:grpSpPr>
        <p:pic>
          <p:nvPicPr>
            <p:cNvPr id="5" name="Picture 10" descr="tweedeplaatjeallevliegtuigensamen">
              <a:extLst>
                <a:ext uri="{FF2B5EF4-FFF2-40B4-BE49-F238E27FC236}">
                  <a16:creationId xmlns:a16="http://schemas.microsoft.com/office/drawing/2014/main" id="{9C6F499E-D012-4EC9-B064-E4B52F29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8" t="82954" r="2629" b="214"/>
            <a:stretch>
              <a:fillRect/>
            </a:stretch>
          </p:blipFill>
          <p:spPr bwMode="auto">
            <a:xfrm>
              <a:off x="1392" y="1056"/>
              <a:ext cx="1152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1" descr="tweedeplaatjeallevliegtuigensamen">
              <a:extLst>
                <a:ext uri="{FF2B5EF4-FFF2-40B4-BE49-F238E27FC236}">
                  <a16:creationId xmlns:a16="http://schemas.microsoft.com/office/drawing/2014/main" id="{18E5F2C4-7AA8-4863-BF77-24FF7D32C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86" t="63637" r="10858" b="17046"/>
            <a:stretch>
              <a:fillRect/>
            </a:stretch>
          </p:blipFill>
          <p:spPr bwMode="auto">
            <a:xfrm>
              <a:off x="3360" y="1872"/>
              <a:ext cx="912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" descr="tweedeplaatjeallevliegtuigensamen">
              <a:extLst>
                <a:ext uri="{FF2B5EF4-FFF2-40B4-BE49-F238E27FC236}">
                  <a16:creationId xmlns:a16="http://schemas.microsoft.com/office/drawing/2014/main" id="{4ED109EA-5D3F-4321-A94A-8294FC43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09" r="71201" b="19318"/>
            <a:stretch>
              <a:fillRect/>
            </a:stretch>
          </p:blipFill>
          <p:spPr bwMode="auto">
            <a:xfrm>
              <a:off x="1296" y="2677"/>
              <a:ext cx="1104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236EA465-1F78-412E-AF0D-A5270180B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736"/>
              <a:ext cx="960" cy="728"/>
              <a:chOff x="960" y="3168"/>
              <a:chExt cx="960" cy="728"/>
            </a:xfrm>
          </p:grpSpPr>
          <p:pic>
            <p:nvPicPr>
              <p:cNvPr id="20" name="Picture 14" descr="tweedeplaatjeallevliegtuigensamen">
                <a:extLst>
                  <a:ext uri="{FF2B5EF4-FFF2-40B4-BE49-F238E27FC236}">
                    <a16:creationId xmlns:a16="http://schemas.microsoft.com/office/drawing/2014/main" id="{8FAFA3F2-C57B-4E9D-BDA9-86F3FCD07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41028" b="13637"/>
              <a:stretch>
                <a:fillRect/>
              </a:stretch>
            </p:blipFill>
            <p:spPr bwMode="auto">
              <a:xfrm>
                <a:off x="960" y="3168"/>
                <a:ext cx="960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5" descr="tweedeplaatjeallevliegtuigensamen">
                <a:extLst>
                  <a:ext uri="{FF2B5EF4-FFF2-40B4-BE49-F238E27FC236}">
                    <a16:creationId xmlns:a16="http://schemas.microsoft.com/office/drawing/2014/main" id="{D497323C-B8C0-4E00-B19E-22D94A275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008" y="3730"/>
                <a:ext cx="192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C6E1D910-6CC4-47E9-8853-8F562953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72"/>
              <a:ext cx="1152" cy="738"/>
              <a:chOff x="96" y="2256"/>
              <a:chExt cx="1152" cy="738"/>
            </a:xfrm>
          </p:grpSpPr>
          <p:pic>
            <p:nvPicPr>
              <p:cNvPr id="18" name="Picture 17" descr="tweedeplaatjeallevliegtuigensamen">
                <a:extLst>
                  <a:ext uri="{FF2B5EF4-FFF2-40B4-BE49-F238E27FC236}">
                    <a16:creationId xmlns:a16="http://schemas.microsoft.com/office/drawing/2014/main" id="{242759F5-1B49-48A6-ABF2-60996661C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83524" r="35542"/>
              <a:stretch>
                <a:fillRect/>
              </a:stretch>
            </p:blipFill>
            <p:spPr bwMode="auto">
              <a:xfrm>
                <a:off x="96" y="2298"/>
                <a:ext cx="1152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8" descr="tweedeplaatjeallevliegtuigensamen">
                <a:extLst>
                  <a:ext uri="{FF2B5EF4-FFF2-40B4-BE49-F238E27FC236}">
                    <a16:creationId xmlns:a16="http://schemas.microsoft.com/office/drawing/2014/main" id="{56676AF1-D597-4539-B657-B19ED89F4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40" y="2256"/>
                <a:ext cx="66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943267BC-9E2D-46E0-B501-CF7C59BB0A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1136" cy="723"/>
              <a:chOff x="1344" y="1536"/>
              <a:chExt cx="1136" cy="723"/>
            </a:xfrm>
          </p:grpSpPr>
          <p:pic>
            <p:nvPicPr>
              <p:cNvPr id="16" name="Picture 20" descr="tweedeplaatjeallevliegtuigensamen">
                <a:extLst>
                  <a:ext uri="{FF2B5EF4-FFF2-40B4-BE49-F238E27FC236}">
                    <a16:creationId xmlns:a16="http://schemas.microsoft.com/office/drawing/2014/main" id="{E78EF9AA-2C68-45F8-A2FB-885CB7D5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" t="16855" r="67458" b="67165"/>
              <a:stretch>
                <a:fillRect/>
              </a:stretch>
            </p:blipFill>
            <p:spPr bwMode="auto">
              <a:xfrm>
                <a:off x="1344" y="1584"/>
                <a:ext cx="1136" cy="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1" descr="tweedeplaatjeallevliegtuigensamen">
                <a:extLst>
                  <a:ext uri="{FF2B5EF4-FFF2-40B4-BE49-F238E27FC236}">
                    <a16:creationId xmlns:a16="http://schemas.microsoft.com/office/drawing/2014/main" id="{C88B2FFF-3ED5-484D-B437-A5049806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392" y="1536"/>
                <a:ext cx="62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A1BB6674-FBA5-4798-B9FD-6D9D1CE13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776"/>
              <a:ext cx="1488" cy="1085"/>
              <a:chOff x="2880" y="768"/>
              <a:chExt cx="1488" cy="1085"/>
            </a:xfrm>
          </p:grpSpPr>
          <p:pic>
            <p:nvPicPr>
              <p:cNvPr id="13" name="Picture 23" descr="tweedeplaatjeallevliegtuigensamen">
                <a:extLst>
                  <a:ext uri="{FF2B5EF4-FFF2-40B4-BE49-F238E27FC236}">
                    <a16:creationId xmlns:a16="http://schemas.microsoft.com/office/drawing/2014/main" id="{6FD3DBB0-81D9-4DC9-98C0-F0733E9BF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99" t="30681" r="32800" b="46591"/>
              <a:stretch>
                <a:fillRect/>
              </a:stretch>
            </p:blipFill>
            <p:spPr bwMode="auto">
              <a:xfrm>
                <a:off x="3024" y="768"/>
                <a:ext cx="134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4" descr="tweedeplaatjeallevliegtuigensamen">
                <a:extLst>
                  <a:ext uri="{FF2B5EF4-FFF2-40B4-BE49-F238E27FC236}">
                    <a16:creationId xmlns:a16="http://schemas.microsoft.com/office/drawing/2014/main" id="{246FBD21-FE9D-4938-8C4D-4216D239C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732" y="1651"/>
                <a:ext cx="540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5" descr="tweedeplaatjeallevliegtuigensamen">
                <a:extLst>
                  <a:ext uri="{FF2B5EF4-FFF2-40B4-BE49-F238E27FC236}">
                    <a16:creationId xmlns:a16="http://schemas.microsoft.com/office/drawing/2014/main" id="{A85B9B6A-D9DB-4CD5-A10A-D200EEA3D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2880" y="816"/>
                <a:ext cx="30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" name="Picture 26" descr="tweedeplaatjeallevliegtuigensamen">
              <a:extLst>
                <a:ext uri="{FF2B5EF4-FFF2-40B4-BE49-F238E27FC236}">
                  <a16:creationId xmlns:a16="http://schemas.microsoft.com/office/drawing/2014/main" id="{FF4A4BD7-ED2E-4673-85EC-C49C8C41A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3" t="70454" r="62971" b="23863"/>
            <a:stretch>
              <a:fillRect/>
            </a:stretch>
          </p:blipFill>
          <p:spPr bwMode="auto">
            <a:xfrm>
              <a:off x="2250" y="1591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51E4DD3-9811-4BE2-9418-E193D83AC9CD}"/>
              </a:ext>
            </a:extLst>
          </p:cNvPr>
          <p:cNvSpPr/>
          <p:nvPr/>
        </p:nvSpPr>
        <p:spPr>
          <a:xfrm>
            <a:off x="0" y="0"/>
            <a:ext cx="12192001" cy="594629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43000">
                <a:schemeClr val="tx1">
                  <a:alpha val="85000"/>
                </a:schemeClr>
              </a:gs>
              <a:gs pos="62000">
                <a:schemeClr val="tx1">
                  <a:alpha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C4500-9CAE-4470-ABC5-047ECA9A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D969-CA0A-44C8-90F3-874B9D53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6"/>
            </a:pPr>
            <a:r>
              <a:rPr lang="en-US" dirty="0">
                <a:solidFill>
                  <a:schemeClr val="bg1"/>
                </a:solidFill>
              </a:rPr>
              <a:t>Preliminary Aircraft Sizing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b="1" u="sng" dirty="0">
                <a:solidFill>
                  <a:schemeClr val="bg1"/>
                </a:solidFill>
              </a:rPr>
              <a:t>6.1. Introduction 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6.2. Payload-Range Diagram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6.3. Rapid Sizing Method for Aircraft Weight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6.3.1 Empty Weight Estimation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6.3.2 Fuel Weight Estimation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6.3.3 Example Calculations (business jet &amp; prop)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6.4. T/W – W/S and W/P – W/S Diagrams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5.4.1 Sizing for Stall Speed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5.4.2 Sizing for Take-off Distance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5.4.3 Sizing for Landing Distance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5.4.4 Drag Polar &amp; Climb Behavior Requirements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5.4.5 Maneuvering Behavior Requirements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5.4.6 Design Point &amp; Sanity Checks</a:t>
            </a:r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6708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6.3.2 Fuel Weight Estimation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range calculation:</a:t>
            </a:r>
          </a:p>
          <a:p>
            <a:endParaRPr lang="en-US" altLang="en-US" dirty="0"/>
          </a:p>
          <a:p>
            <a:r>
              <a:rPr lang="en-US" altLang="en-US" dirty="0"/>
              <a:t>R for a propeller aircraft: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R for a jet aircraft: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2">
                <a:extLst>
                  <a:ext uri="{FF2B5EF4-FFF2-40B4-BE49-F238E27FC236}">
                    <a16:creationId xmlns:a16="http://schemas.microsoft.com/office/drawing/2014/main" id="{655234DD-3205-4DA6-BC9B-30F9CA54D570}"/>
                  </a:ext>
                </a:extLst>
              </p:cNvPr>
              <p:cNvSpPr txBox="1"/>
              <p:nvPr/>
            </p:nvSpPr>
            <p:spPr bwMode="auto">
              <a:xfrm>
                <a:off x="1142093" y="2884587"/>
                <a:ext cx="3874817" cy="7174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5" name="Object 32">
                <a:extLst>
                  <a:ext uri="{FF2B5EF4-FFF2-40B4-BE49-F238E27FC236}">
                    <a16:creationId xmlns:a16="http://schemas.microsoft.com/office/drawing/2014/main" id="{655234DD-3205-4DA6-BC9B-30F9CA54D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2093" y="2884587"/>
                <a:ext cx="3874817" cy="717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8">
                <a:extLst>
                  <a:ext uri="{FF2B5EF4-FFF2-40B4-BE49-F238E27FC236}">
                    <a16:creationId xmlns:a16="http://schemas.microsoft.com/office/drawing/2014/main" id="{EE91B2E1-4897-4F27-B33A-07C1FA0DF7E5}"/>
                  </a:ext>
                </a:extLst>
              </p:cNvPr>
              <p:cNvSpPr txBox="1"/>
              <p:nvPr/>
            </p:nvSpPr>
            <p:spPr bwMode="auto">
              <a:xfrm>
                <a:off x="1141413" y="4607663"/>
                <a:ext cx="6316662" cy="7016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bject 38">
                <a:extLst>
                  <a:ext uri="{FF2B5EF4-FFF2-40B4-BE49-F238E27FC236}">
                    <a16:creationId xmlns:a16="http://schemas.microsoft.com/office/drawing/2014/main" id="{EE91B2E1-4897-4F27-B33A-07C1FA0D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1413" y="4607663"/>
                <a:ext cx="6316662" cy="701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56D6020-3B29-4BB0-8E6D-C09514EEB091}"/>
              </a:ext>
            </a:extLst>
          </p:cNvPr>
          <p:cNvSpPr txBox="1"/>
          <p:nvPr/>
        </p:nvSpPr>
        <p:spPr>
          <a:xfrm>
            <a:off x="8442809" y="1674674"/>
            <a:ext cx="33681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V = 250 m/s</a:t>
            </a:r>
          </a:p>
          <a:p>
            <a:r>
              <a:rPr lang="en-US" altLang="en-US" dirty="0"/>
              <a:t>L/D = 15</a:t>
            </a:r>
          </a:p>
          <a:p>
            <a:r>
              <a:rPr lang="en-US" altLang="en-US" dirty="0"/>
              <a:t>Range = 2500km</a:t>
            </a:r>
          </a:p>
          <a:p>
            <a:r>
              <a:rPr lang="el-GR" altLang="en-US" dirty="0"/>
              <a:t>η</a:t>
            </a:r>
            <a:r>
              <a:rPr lang="en-US" altLang="en-US" baseline="-25000" dirty="0"/>
              <a:t>p</a:t>
            </a:r>
            <a:r>
              <a:rPr lang="en-US" altLang="en-US" dirty="0"/>
              <a:t> = 0.82</a:t>
            </a:r>
          </a:p>
          <a:p>
            <a:r>
              <a:rPr lang="en-US" altLang="en-US" dirty="0"/>
              <a:t>c</a:t>
            </a:r>
            <a:r>
              <a:rPr lang="en-US" altLang="en-US" baseline="-25000" dirty="0"/>
              <a:t>p</a:t>
            </a:r>
            <a:r>
              <a:rPr lang="en-US" altLang="en-US" dirty="0"/>
              <a:t> = 90 </a:t>
            </a:r>
            <a:r>
              <a:rPr lang="el-GR" altLang="en-US" dirty="0"/>
              <a:t>μ</a:t>
            </a:r>
            <a:r>
              <a:rPr lang="en-US" altLang="en-US" dirty="0"/>
              <a:t>g/J (propeller aircraft)</a:t>
            </a:r>
          </a:p>
          <a:p>
            <a:r>
              <a:rPr lang="en-US" altLang="en-US" dirty="0" err="1"/>
              <a:t>c</a:t>
            </a:r>
            <a:r>
              <a:rPr lang="en-US" altLang="en-US" baseline="-25000" dirty="0" err="1"/>
              <a:t>j</a:t>
            </a:r>
            <a:r>
              <a:rPr lang="en-US" altLang="en-US" dirty="0"/>
              <a:t> = 19 mg/Ns (jet aircraft)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B3709-6F04-C139-58F8-956AB6658D48}"/>
                  </a:ext>
                </a:extLst>
              </p:cNvPr>
              <p:cNvSpPr txBox="1"/>
              <p:nvPr/>
            </p:nvSpPr>
            <p:spPr>
              <a:xfrm>
                <a:off x="2179075" y="3505651"/>
                <a:ext cx="6120580" cy="798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𝑐𝑟𝑢𝑖𝑠𝑒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𝑐𝑟𝑢𝑖𝑠𝑒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US" dirty="0"/>
                  <a:t>=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2500000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0.82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9.8066⋅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90⋅1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−9</m:t>
                                        </m:r>
                                      </m:sup>
                                    </m:sSup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15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= 1.19649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B3709-6F04-C139-58F8-956AB6658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075" y="3505651"/>
                <a:ext cx="6120580" cy="7980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D28BF8-C571-7D38-5B55-9A52EBEEBEE4}"/>
                  </a:ext>
                </a:extLst>
              </p:cNvPr>
              <p:cNvSpPr txBox="1"/>
              <p:nvPr/>
            </p:nvSpPr>
            <p:spPr>
              <a:xfrm>
                <a:off x="8299655" y="3731345"/>
                <a:ext cx="1951061" cy="521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0.835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D28BF8-C571-7D38-5B55-9A52EBEEB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55" y="3731345"/>
                <a:ext cx="1951061" cy="521874"/>
              </a:xfrm>
              <a:prstGeom prst="rect">
                <a:avLst/>
              </a:prstGeom>
              <a:blipFill>
                <a:blip r:embed="rId5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B8ACF4-D3F0-FABA-54BB-F356F7BAC512}"/>
              </a:ext>
            </a:extLst>
          </p:cNvPr>
          <p:cNvSpPr/>
          <p:nvPr/>
        </p:nvSpPr>
        <p:spPr>
          <a:xfrm>
            <a:off x="1319125" y="3789071"/>
            <a:ext cx="783827" cy="406422"/>
          </a:xfrm>
          <a:prstGeom prst="rightArrow">
            <a:avLst/>
          </a:prstGeom>
          <a:solidFill>
            <a:srgbClr val="970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endParaRPr lang="en-US" altLang="en-US" sz="12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A81594C-FE3B-61CD-4E9A-FA24340A3DBB}"/>
              </a:ext>
            </a:extLst>
          </p:cNvPr>
          <p:cNvSpPr/>
          <p:nvPr/>
        </p:nvSpPr>
        <p:spPr>
          <a:xfrm>
            <a:off x="7457366" y="3789071"/>
            <a:ext cx="783827" cy="406422"/>
          </a:xfrm>
          <a:prstGeom prst="rightArrow">
            <a:avLst/>
          </a:prstGeom>
          <a:solidFill>
            <a:srgbClr val="970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endParaRPr lang="en-US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8447DC-2452-432A-A615-834493E8195B}"/>
                  </a:ext>
                </a:extLst>
              </p:cNvPr>
              <p:cNvSpPr txBox="1"/>
              <p:nvPr/>
            </p:nvSpPr>
            <p:spPr>
              <a:xfrm>
                <a:off x="2179075" y="5149192"/>
                <a:ext cx="6120580" cy="8524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𝑐𝑟𝑢𝑖𝑠𝑒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𝑐𝑟𝑢𝑖𝑠𝑒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US" dirty="0"/>
                  <a:t>=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2500000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9.8066⋅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⋅1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15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= 1.13226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8447DC-2452-432A-A615-834493E81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075" y="5149192"/>
                <a:ext cx="6120580" cy="8524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94331E-95BD-4D45-184C-C902570C5A8C}"/>
                  </a:ext>
                </a:extLst>
              </p:cNvPr>
              <p:cNvSpPr txBox="1"/>
              <p:nvPr/>
            </p:nvSpPr>
            <p:spPr>
              <a:xfrm>
                <a:off x="8299655" y="5447389"/>
                <a:ext cx="1951061" cy="521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0.883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94331E-95BD-4D45-184C-C902570C5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55" y="5447389"/>
                <a:ext cx="1951061" cy="521874"/>
              </a:xfrm>
              <a:prstGeom prst="rect">
                <a:avLst/>
              </a:prstGeom>
              <a:blipFill>
                <a:blip r:embed="rId7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8C28C81B-27F9-AEF9-988D-154F1931D1D9}"/>
              </a:ext>
            </a:extLst>
          </p:cNvPr>
          <p:cNvSpPr/>
          <p:nvPr/>
        </p:nvSpPr>
        <p:spPr>
          <a:xfrm>
            <a:off x="1319125" y="5505115"/>
            <a:ext cx="783827" cy="406422"/>
          </a:xfrm>
          <a:prstGeom prst="rightArrow">
            <a:avLst/>
          </a:prstGeom>
          <a:solidFill>
            <a:srgbClr val="970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endParaRPr lang="en-US" altLang="en-US" sz="120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5293487-8F69-4682-B9D1-60C42F51BDEF}"/>
              </a:ext>
            </a:extLst>
          </p:cNvPr>
          <p:cNvSpPr/>
          <p:nvPr/>
        </p:nvSpPr>
        <p:spPr>
          <a:xfrm>
            <a:off x="7457366" y="5505115"/>
            <a:ext cx="783827" cy="406422"/>
          </a:xfrm>
          <a:prstGeom prst="rightArrow">
            <a:avLst/>
          </a:prstGeom>
          <a:solidFill>
            <a:srgbClr val="970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74785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6.3.3 Example Calculations (</a:t>
            </a:r>
            <a:r>
              <a:rPr lang="en-US" b="1" u="sng" dirty="0"/>
              <a:t>Business Jet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mass fraction calculation for a business jet: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dirty="0"/>
              <a:t>W</a:t>
            </a:r>
            <a:r>
              <a:rPr lang="en-US" altLang="en-US" baseline="-25000" dirty="0"/>
              <a:t>PL		 </a:t>
            </a:r>
            <a:r>
              <a:rPr lang="en-US" altLang="en-US" dirty="0"/>
              <a:t>= 2250 kg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dirty="0"/>
              <a:t>R</a:t>
            </a:r>
            <a:r>
              <a:rPr lang="en-US" altLang="en-US" baseline="-25000" dirty="0"/>
              <a:t>1			</a:t>
            </a:r>
            <a:r>
              <a:rPr lang="en-US" altLang="en-US" dirty="0"/>
              <a:t> = 4200 km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			 = 500 km.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dirty="0" err="1"/>
              <a:t>E</a:t>
            </a:r>
            <a:r>
              <a:rPr lang="en-US" altLang="en-US" baseline="-25000" dirty="0" err="1"/>
              <a:t>loiter</a:t>
            </a:r>
            <a:r>
              <a:rPr lang="en-US" altLang="en-US" dirty="0"/>
              <a:t> 	 = 45 min.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dirty="0" err="1"/>
              <a:t>V</a:t>
            </a:r>
            <a:r>
              <a:rPr lang="en-US" altLang="en-US" baseline="-25000" dirty="0" err="1"/>
              <a:t>cr</a:t>
            </a:r>
            <a:r>
              <a:rPr lang="en-US" altLang="en-US" dirty="0"/>
              <a:t> 			 = 850 km/hr.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dirty="0" err="1"/>
              <a:t>W</a:t>
            </a:r>
            <a:r>
              <a:rPr lang="en-US" altLang="en-US" baseline="-25000" dirty="0" err="1"/>
              <a:t>crew</a:t>
            </a:r>
            <a:r>
              <a:rPr lang="en-US" altLang="en-US" dirty="0"/>
              <a:t> 	 = 350 kg.</a:t>
            </a:r>
          </a:p>
          <a:p>
            <a:pPr>
              <a:spcBef>
                <a:spcPts val="0"/>
              </a:spcBef>
            </a:pPr>
            <a:r>
              <a:rPr lang="en-US" altLang="en-US" dirty="0" err="1"/>
              <a:t>c</a:t>
            </a:r>
            <a:r>
              <a:rPr lang="en-US" altLang="en-US" baseline="-25000" dirty="0" err="1"/>
              <a:t>j</a:t>
            </a:r>
            <a:r>
              <a:rPr lang="en-US" altLang="en-US" baseline="-25000" dirty="0"/>
              <a:t> 				  </a:t>
            </a:r>
            <a:r>
              <a:rPr lang="en-US" altLang="en-US" dirty="0"/>
              <a:t>= 0.7 lb./hr./lb.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2030 EH-001 Business Jet on Behance">
            <a:extLst>
              <a:ext uri="{FF2B5EF4-FFF2-40B4-BE49-F238E27FC236}">
                <a16:creationId xmlns:a16="http://schemas.microsoft.com/office/drawing/2014/main" id="{CEE9E26A-5D6C-6959-A90D-C636CE907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4" b="18076"/>
          <a:stretch/>
        </p:blipFill>
        <p:spPr bwMode="auto">
          <a:xfrm>
            <a:off x="7164371" y="2073924"/>
            <a:ext cx="4323761" cy="271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703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6.3.3 Example Calculations (</a:t>
            </a:r>
            <a:r>
              <a:rPr lang="en-US" b="1" u="sng" dirty="0"/>
              <a:t>Business Jet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sz="2400" b="1" dirty="0"/>
              <a:t>Example mission for a business jet</a:t>
            </a:r>
            <a:r>
              <a:rPr lang="en-US" altLang="en-US" sz="2400" dirty="0"/>
              <a:t>					</a:t>
            </a:r>
            <a:r>
              <a:rPr lang="en-US" altLang="en-US" sz="2400" b="1" dirty="0"/>
              <a:t>Weight fraction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Engine start and warm-up													0.990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Taxi																									0.995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Take-off																							0.995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Climb 1																							0.980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Cruise 1																							0.757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Descent 1																						0.990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Climb 2																							0.990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Cruise 2																							0.943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Loiter																								0.974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Descent 2																						0.995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Landing, taxi and shut-down												0.992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sz="2000" dirty="0"/>
              <a:t>																								</a:t>
            </a:r>
            <a:r>
              <a:rPr lang="en-US" altLang="en-US" sz="2000" dirty="0" err="1"/>
              <a:t>M’</a:t>
            </a:r>
            <a:r>
              <a:rPr lang="en-US" altLang="en-US" sz="2000" baseline="-25000" dirty="0" err="1"/>
              <a:t>ff</a:t>
            </a:r>
            <a:r>
              <a:rPr lang="en-US" altLang="en-US" sz="2000" dirty="0"/>
              <a:t>	 = 		0.6457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5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6.3.3 Example Calculations (</a:t>
            </a:r>
            <a:r>
              <a:rPr lang="en-US" b="1" u="sng" dirty="0"/>
              <a:t>Business Jet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b="1" dirty="0"/>
              <a:t>Example mission for a business jet</a:t>
            </a:r>
            <a:r>
              <a:rPr lang="en-US" altLang="en-US" b="1" dirty="0"/>
              <a:t>: </a:t>
            </a:r>
            <a:r>
              <a:rPr lang="en-US" altLang="en-US" sz="2400" dirty="0"/>
              <a:t>Take-off weight estimation</a:t>
            </a:r>
          </a:p>
          <a:p>
            <a:pPr marL="337543" lvl="2" indent="0">
              <a:buNone/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= W</a:t>
            </a:r>
            <a:r>
              <a:rPr lang="en-US" altLang="en-US" sz="2000" baseline="-25000" dirty="0"/>
              <a:t>E</a:t>
            </a:r>
            <a:r>
              <a:rPr lang="en-US" altLang="en-US" sz="2000" dirty="0"/>
              <a:t> 												+ W</a:t>
            </a:r>
            <a:r>
              <a:rPr lang="en-US" altLang="en-US" sz="2000" baseline="-25000" dirty="0"/>
              <a:t>F 								</a:t>
            </a:r>
            <a:r>
              <a:rPr lang="en-US" altLang="en-US" sz="2000" dirty="0"/>
              <a:t>+ </a:t>
            </a:r>
            <a:r>
              <a:rPr lang="en-US" altLang="en-US" sz="2000" dirty="0" err="1"/>
              <a:t>W</a:t>
            </a:r>
            <a:r>
              <a:rPr lang="en-US" altLang="en-US" sz="2000" baseline="-25000" dirty="0" err="1"/>
              <a:t>PLtot</a:t>
            </a:r>
            <a:r>
              <a:rPr lang="en-US" altLang="en-US" sz="2000" dirty="0"/>
              <a:t> 										+ </a:t>
            </a:r>
            <a:r>
              <a:rPr lang="en-US" altLang="en-US" sz="2000" dirty="0" err="1"/>
              <a:t>W</a:t>
            </a:r>
            <a:r>
              <a:rPr lang="en-US" altLang="en-US" sz="2000" baseline="-25000" dirty="0" err="1"/>
              <a:t>tfo</a:t>
            </a:r>
            <a:endParaRPr lang="en-US" altLang="en-US" sz="2000" baseline="-25000" dirty="0"/>
          </a:p>
          <a:p>
            <a:pPr marL="337543" lvl="2" indent="0">
              <a:buNone/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= 0.5417 * W</a:t>
            </a:r>
            <a:r>
              <a:rPr lang="en-US" altLang="en-US" sz="2000" baseline="-25000" dirty="0"/>
              <a:t>TO	</a:t>
            </a:r>
            <a:r>
              <a:rPr lang="en-US" altLang="en-US" sz="2000" dirty="0"/>
              <a:t>+ 579.96 		+ (1-M’ff) * 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		+ (2250+350)*9.80665 		+ 0.001 * W</a:t>
            </a:r>
            <a:r>
              <a:rPr lang="en-US" altLang="en-US" sz="2000" baseline="-25000" dirty="0"/>
              <a:t>TO</a:t>
            </a:r>
          </a:p>
          <a:p>
            <a:pPr marL="0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altLang="en-US" dirty="0"/>
              <a:t>Solving for W</a:t>
            </a:r>
            <a:r>
              <a:rPr lang="en-US" altLang="en-US" baseline="-25000" dirty="0"/>
              <a:t>TO </a:t>
            </a:r>
            <a:r>
              <a:rPr lang="en-US" altLang="en-US" dirty="0"/>
              <a:t>:</a:t>
            </a:r>
          </a:p>
          <a:p>
            <a:pPr marL="337543" lvl="2" indent="0">
              <a:buNone/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= 0.897 * 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		+ 26,077 N</a:t>
            </a:r>
          </a:p>
          <a:p>
            <a:pPr marL="337543" lvl="2" indent="0">
              <a:buNone/>
            </a:pPr>
            <a:r>
              <a:rPr lang="en-US" altLang="en-US" sz="2000" dirty="0"/>
              <a:t>0.103 * 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= 26,077 N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Results in:</a:t>
            </a:r>
          </a:p>
          <a:p>
            <a:pPr marL="337543" lvl="2" indent="0">
              <a:buNone/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	= 253,177 N </a:t>
            </a:r>
          </a:p>
          <a:p>
            <a:pPr marL="337543" lvl="2" indent="0">
              <a:buNone/>
            </a:pPr>
            <a:r>
              <a:rPr lang="en-US" altLang="en-US" sz="2000" dirty="0"/>
              <a:t>			  (M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= 25,817 kg or 56,890 lbs.) </a:t>
            </a:r>
          </a:p>
          <a:p>
            <a:pPr marL="337543" lvl="2" indent="0">
              <a:buNone/>
            </a:pPr>
            <a:r>
              <a:rPr lang="en-US" altLang="en-US" sz="2000" dirty="0"/>
              <a:t>		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71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6.3.3 Example Calculations (</a:t>
            </a:r>
            <a:r>
              <a:rPr lang="en-US" b="1" u="sng" dirty="0"/>
              <a:t>Business Jet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b="1" dirty="0"/>
              <a:t>Example mission for a business jet</a:t>
            </a:r>
            <a:r>
              <a:rPr lang="en-US" altLang="en-US" b="1" dirty="0"/>
              <a:t>: </a:t>
            </a:r>
            <a:r>
              <a:rPr lang="en-US" altLang="en-US" sz="2400" dirty="0"/>
              <a:t>Fuel and Empty weight estimations</a:t>
            </a:r>
          </a:p>
          <a:p>
            <a:pPr marL="0" indent="0">
              <a:buNone/>
            </a:pPr>
            <a:r>
              <a:rPr lang="en-US" altLang="en-US" dirty="0"/>
              <a:t>From the take-off weight, we can calculate the fuel and empty weight:</a:t>
            </a:r>
            <a:endParaRPr lang="en-US" altLang="en-US" sz="2400" dirty="0"/>
          </a:p>
          <a:p>
            <a:pPr eaLnBrk="1" hangingPunct="1">
              <a:spcBef>
                <a:spcPts val="0"/>
              </a:spcBef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		= 253,177 N</a:t>
            </a:r>
            <a:endParaRPr lang="en-US" altLang="en-US" sz="2000" baseline="-25000" dirty="0"/>
          </a:p>
          <a:p>
            <a:pPr eaLnBrk="1" hangingPunct="1">
              <a:spcBef>
                <a:spcPts val="0"/>
              </a:spcBef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E</a:t>
            </a:r>
            <a:r>
              <a:rPr lang="en-US" altLang="en-US" sz="2000" dirty="0"/>
              <a:t> 			= 0.5417 * W</a:t>
            </a:r>
            <a:r>
              <a:rPr lang="en-US" altLang="en-US" sz="2000" baseline="-25000" dirty="0"/>
              <a:t>TO 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sz="2000" baseline="-25000" dirty="0"/>
              <a:t>					</a:t>
            </a:r>
            <a:r>
              <a:rPr lang="en-US" altLang="en-US" sz="2000" dirty="0"/>
              <a:t>= 137,726 N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F</a:t>
            </a:r>
            <a:r>
              <a:rPr lang="en-US" altLang="en-US" sz="2000" dirty="0"/>
              <a:t> 			= (1-M’ff) * 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sz="2000" dirty="0"/>
              <a:t>					= 89,700 N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2000" dirty="0" err="1"/>
              <a:t>W</a:t>
            </a:r>
            <a:r>
              <a:rPr lang="en-US" altLang="en-US" sz="2000" baseline="-25000" dirty="0" err="1"/>
              <a:t>Fused</a:t>
            </a:r>
            <a:r>
              <a:rPr lang="en-US" altLang="en-US" sz="2000" dirty="0"/>
              <a:t> 	= (1-0.99*0.995*0.995*0.98*0.7566*0.99*0.992)*W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sz="2000" dirty="0"/>
              <a:t>					= (1-0.7137) * 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sz="2000" dirty="0"/>
              <a:t>					= 72,485 N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2000" dirty="0" err="1"/>
              <a:t>W</a:t>
            </a:r>
            <a:r>
              <a:rPr lang="en-US" altLang="en-US" sz="2000" baseline="-25000" dirty="0" err="1"/>
              <a:t>Fres</a:t>
            </a:r>
            <a:r>
              <a:rPr lang="en-US" altLang="en-US" sz="2000" dirty="0"/>
              <a:t> 		= W</a:t>
            </a:r>
            <a:r>
              <a:rPr lang="en-US" altLang="en-US" sz="2000" baseline="-25000" dirty="0"/>
              <a:t>F</a:t>
            </a:r>
            <a:r>
              <a:rPr lang="en-US" altLang="en-US" sz="2000" dirty="0"/>
              <a:t> - </a:t>
            </a:r>
            <a:r>
              <a:rPr lang="en-US" altLang="en-US" sz="2000" dirty="0" err="1"/>
              <a:t>W</a:t>
            </a:r>
            <a:r>
              <a:rPr lang="en-US" altLang="en-US" sz="2000" baseline="-25000" dirty="0" err="1"/>
              <a:t>Fused</a:t>
            </a:r>
            <a:r>
              <a:rPr lang="en-US" altLang="en-US" sz="2000" dirty="0"/>
              <a:t> </a:t>
            </a:r>
            <a:r>
              <a:rPr lang="en-US" altLang="en-US" dirty="0"/>
              <a:t>=  17,215 N</a:t>
            </a:r>
            <a:endParaRPr lang="en-US" altLang="en-US" dirty="0">
              <a:sym typeface="Wingdings" panose="05000000000000000000" pitchFamily="2" charset="2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en-US" sz="2000" dirty="0" err="1">
                <a:sym typeface="Wingdings" panose="05000000000000000000" pitchFamily="2" charset="2"/>
              </a:rPr>
              <a:t>M</a:t>
            </a:r>
            <a:r>
              <a:rPr lang="en-US" altLang="en-US" sz="2000" baseline="-25000" dirty="0" err="1">
                <a:sym typeface="Wingdings" panose="05000000000000000000" pitchFamily="2" charset="2"/>
              </a:rPr>
              <a:t>res</a:t>
            </a:r>
            <a:r>
              <a:rPr lang="en-US" altLang="en-US" sz="2000" dirty="0">
                <a:sym typeface="Wingdings" panose="05000000000000000000" pitchFamily="2" charset="2"/>
              </a:rPr>
              <a:t> 		= </a:t>
            </a:r>
            <a:r>
              <a:rPr lang="en-US" altLang="en-US" sz="2000" dirty="0" err="1">
                <a:sym typeface="Wingdings" panose="05000000000000000000" pitchFamily="2" charset="2"/>
              </a:rPr>
              <a:t>W</a:t>
            </a:r>
            <a:r>
              <a:rPr lang="en-US" altLang="en-US" sz="2000" baseline="-25000" dirty="0" err="1">
                <a:sym typeface="Wingdings" panose="05000000000000000000" pitchFamily="2" charset="2"/>
              </a:rPr>
              <a:t>Fres</a:t>
            </a:r>
            <a:r>
              <a:rPr lang="en-US" altLang="en-US" sz="2000" dirty="0">
                <a:sym typeface="Wingdings" panose="05000000000000000000" pitchFamily="2" charset="2"/>
              </a:rPr>
              <a:t>/</a:t>
            </a:r>
            <a:r>
              <a:rPr lang="en-US" altLang="en-US" sz="2000" dirty="0" err="1">
                <a:sym typeface="Wingdings" panose="05000000000000000000" pitchFamily="2" charset="2"/>
              </a:rPr>
              <a:t>W</a:t>
            </a:r>
            <a:r>
              <a:rPr lang="en-US" altLang="en-US" sz="2000" baseline="-25000" dirty="0" err="1">
                <a:sym typeface="Wingdings" panose="05000000000000000000" pitchFamily="2" charset="2"/>
              </a:rPr>
              <a:t>Fused</a:t>
            </a:r>
            <a:r>
              <a:rPr lang="en-US" altLang="en-US" sz="2000" dirty="0">
                <a:sym typeface="Wingdings" panose="05000000000000000000" pitchFamily="2" charset="2"/>
              </a:rPr>
              <a:t> = 0.237</a:t>
            </a:r>
            <a:endParaRPr lang="en-US" alt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20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6.3.3 Example Calculations (</a:t>
            </a:r>
            <a:r>
              <a:rPr lang="en-US" b="1" u="sng" dirty="0"/>
              <a:t>Business Jet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b="1" dirty="0"/>
              <a:t>Example mission for a business jet</a:t>
            </a:r>
            <a:r>
              <a:rPr lang="en-US" altLang="en-US" b="1" dirty="0"/>
              <a:t>: </a:t>
            </a:r>
            <a:r>
              <a:rPr lang="en-US" altLang="en-US" sz="2400" dirty="0"/>
              <a:t>Sanity Check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BF5545CE-B27B-4890-97D9-5107C9CCA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22302"/>
              </p:ext>
            </p:extLst>
          </p:nvPr>
        </p:nvGraphicFramePr>
        <p:xfrm>
          <a:off x="1605643" y="2242457"/>
          <a:ext cx="8980714" cy="3798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0639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6.3.3 Example Calculations (</a:t>
            </a:r>
            <a:r>
              <a:rPr lang="en-US" b="1" u="sng" dirty="0"/>
              <a:t>Single Engine Propeller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calculation for a single engine propeller aircraft:</a:t>
            </a: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r>
              <a:rPr lang="en-US" altLang="en-US" dirty="0" err="1"/>
              <a:t>M</a:t>
            </a:r>
            <a:r>
              <a:rPr lang="en-US" altLang="en-US" baseline="-25000" dirty="0" err="1"/>
              <a:t>PLtot</a:t>
            </a:r>
            <a:r>
              <a:rPr lang="en-US" altLang="en-US" baseline="-25000" dirty="0"/>
              <a:t> 		</a:t>
            </a:r>
            <a:r>
              <a:rPr lang="en-US" altLang="en-US" dirty="0"/>
              <a:t>= 200 kg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dirty="0"/>
              <a:t>R 					= 1000 km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dirty="0" err="1"/>
              <a:t>M</a:t>
            </a:r>
            <a:r>
              <a:rPr lang="en-US" altLang="en-US" baseline="-25000" dirty="0" err="1"/>
              <a:t>res</a:t>
            </a:r>
            <a:r>
              <a:rPr lang="en-US" altLang="en-US" dirty="0"/>
              <a:t> 			= 20%</a:t>
            </a:r>
          </a:p>
          <a:p>
            <a:pPr eaLnBrk="1" hangingPunct="1">
              <a:spcBef>
                <a:spcPct val="20000"/>
              </a:spcBef>
            </a:pPr>
            <a:r>
              <a:rPr lang="el-GR" altLang="en-US" dirty="0">
                <a:cs typeface="Tahoma" panose="020B0604030504040204" pitchFamily="34" charset="0"/>
              </a:rPr>
              <a:t>η</a:t>
            </a:r>
            <a:r>
              <a:rPr lang="en-US" altLang="en-US" baseline="-25000" dirty="0"/>
              <a:t>p</a:t>
            </a:r>
            <a:r>
              <a:rPr lang="en-US" altLang="en-US" dirty="0"/>
              <a:t> 				= 80%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dirty="0"/>
              <a:t>c</a:t>
            </a:r>
            <a:r>
              <a:rPr lang="en-US" altLang="en-US" baseline="-25000" dirty="0"/>
              <a:t>p 				</a:t>
            </a:r>
            <a:r>
              <a:rPr lang="en-US" altLang="en-US" dirty="0"/>
              <a:t>= 0.50 lb./hp./hr.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The Best 2 Seater Aircraft (SEP) – Wild Nordics">
            <a:extLst>
              <a:ext uri="{FF2B5EF4-FFF2-40B4-BE49-F238E27FC236}">
                <a16:creationId xmlns:a16="http://schemas.microsoft.com/office/drawing/2014/main" id="{B650CB7C-B0E9-2817-862D-0E088323B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" b="12036"/>
          <a:stretch/>
        </p:blipFill>
        <p:spPr bwMode="auto">
          <a:xfrm flipH="1">
            <a:off x="6495067" y="2366129"/>
            <a:ext cx="4948384" cy="241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962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6.3.3 Example Calculations (</a:t>
            </a:r>
            <a:r>
              <a:rPr lang="en-US" b="1" u="sng" dirty="0"/>
              <a:t>Single Engine Propeller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None/>
            </a:pPr>
            <a:r>
              <a:rPr lang="en-US" altLang="en-US" sz="2400" b="1" dirty="0"/>
              <a:t>Example calculation for a SE aircraft:</a:t>
            </a:r>
            <a:r>
              <a:rPr lang="en-US" altLang="en-US" sz="2400" dirty="0"/>
              <a:t>					</a:t>
            </a:r>
            <a:r>
              <a:rPr lang="en-US" altLang="en-US" sz="2400" b="1" dirty="0"/>
              <a:t>Weight fraction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Engine start and warm-up													0.995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Taxi																									0.997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Take-off																							0.998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Climb 																								0.992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Cruise 																								0.897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Descent 																							0.993</a:t>
            </a:r>
          </a:p>
          <a:p>
            <a:pPr marL="457200" indent="-457200" eaLnBrk="1" hangingPunct="1">
              <a:spcBef>
                <a:spcPts val="0"/>
              </a:spcBef>
              <a:buFont typeface="+mj-lt"/>
              <a:buAutoNum type="arabicPeriod"/>
            </a:pPr>
            <a:r>
              <a:rPr lang="en-US" altLang="en-US" sz="2000" dirty="0"/>
              <a:t>Landing, taxi and shut-down												0.993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sz="2000" dirty="0"/>
              <a:t>																								</a:t>
            </a:r>
            <a:r>
              <a:rPr lang="en-US" altLang="en-US" sz="2000" dirty="0" err="1"/>
              <a:t>M’</a:t>
            </a:r>
            <a:r>
              <a:rPr lang="en-US" altLang="en-US" sz="2000" baseline="-25000" dirty="0" err="1"/>
              <a:t>ff</a:t>
            </a:r>
            <a:r>
              <a:rPr lang="en-US" altLang="en-US" sz="2000" dirty="0"/>
              <a:t>	 = 		0.867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68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6.3.3 Example Calculations (</a:t>
            </a:r>
            <a:r>
              <a:rPr lang="en-US" b="1" u="sng" dirty="0"/>
              <a:t>Single Engine Propeller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b="1" dirty="0"/>
              <a:t>Example mission for a business jet</a:t>
            </a:r>
            <a:r>
              <a:rPr lang="en-US" altLang="en-US" b="1" dirty="0"/>
              <a:t>: </a:t>
            </a:r>
            <a:r>
              <a:rPr lang="en-US" altLang="en-US" sz="2400" dirty="0"/>
              <a:t>Take-off weight estimation</a:t>
            </a:r>
          </a:p>
          <a:p>
            <a:pPr marL="337543" lvl="2" indent="0">
              <a:buNone/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= W</a:t>
            </a:r>
            <a:r>
              <a:rPr lang="en-US" altLang="en-US" sz="2000" baseline="-25000" dirty="0"/>
              <a:t>E</a:t>
            </a:r>
            <a:r>
              <a:rPr lang="en-US" altLang="en-US" sz="2000" dirty="0"/>
              <a:t> 											 + W</a:t>
            </a:r>
            <a:r>
              <a:rPr lang="en-US" altLang="en-US" sz="2000" baseline="-25000" dirty="0"/>
              <a:t>F 													</a:t>
            </a:r>
            <a:r>
              <a:rPr lang="en-US" altLang="en-US" sz="2000" dirty="0"/>
              <a:t>+ </a:t>
            </a:r>
            <a:r>
              <a:rPr lang="en-US" altLang="en-US" sz="2000" dirty="0" err="1"/>
              <a:t>W</a:t>
            </a:r>
            <a:r>
              <a:rPr lang="en-US" altLang="en-US" sz="2000" baseline="-25000" dirty="0" err="1"/>
              <a:t>PLtot</a:t>
            </a:r>
            <a:r>
              <a:rPr lang="en-US" altLang="en-US" sz="2000" dirty="0"/>
              <a:t> 							+ </a:t>
            </a:r>
            <a:r>
              <a:rPr lang="en-US" altLang="en-US" sz="2000" dirty="0" err="1"/>
              <a:t>W</a:t>
            </a:r>
            <a:r>
              <a:rPr lang="en-US" altLang="en-US" sz="2000" baseline="-25000" dirty="0" err="1"/>
              <a:t>tfo</a:t>
            </a:r>
            <a:endParaRPr lang="en-US" altLang="en-US" sz="2000" baseline="-25000" dirty="0"/>
          </a:p>
          <a:p>
            <a:pPr marL="337543" lvl="2" indent="0">
              <a:buNone/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= 0.5482 * W</a:t>
            </a:r>
            <a:r>
              <a:rPr lang="en-US" altLang="en-US" sz="2000" baseline="-25000" dirty="0"/>
              <a:t>TO	</a:t>
            </a:r>
            <a:r>
              <a:rPr lang="en-US" altLang="en-US" sz="2000" dirty="0"/>
              <a:t>+ 486.68 	 + </a:t>
            </a:r>
            <a:r>
              <a:rPr lang="en-US" altLang="en-US" sz="2000" dirty="0" err="1"/>
              <a:t>W</a:t>
            </a:r>
            <a:r>
              <a:rPr lang="en-US" altLang="en-US" sz="2000" baseline="-25000" dirty="0" err="1"/>
              <a:t>Fres</a:t>
            </a:r>
            <a:r>
              <a:rPr lang="en-US" altLang="en-US" sz="2000" dirty="0"/>
              <a:t> + </a:t>
            </a:r>
            <a:r>
              <a:rPr lang="en-US" altLang="en-US" sz="2000" dirty="0" err="1"/>
              <a:t>W</a:t>
            </a:r>
            <a:r>
              <a:rPr lang="en-US" altLang="en-US" sz="2000" baseline="-25000" dirty="0" err="1"/>
              <a:t>Fused</a:t>
            </a:r>
            <a:r>
              <a:rPr lang="en-US" altLang="en-US" sz="2000" dirty="0"/>
              <a:t> 								+ 200 * 9.80665			+ 0.005 * W</a:t>
            </a:r>
            <a:r>
              <a:rPr lang="en-US" altLang="en-US" sz="2000" baseline="-25000" dirty="0"/>
              <a:t>TO</a:t>
            </a:r>
          </a:p>
          <a:p>
            <a:pPr marL="0" indent="0">
              <a:buNone/>
            </a:pPr>
            <a:r>
              <a:rPr lang="en-US" altLang="en-US" sz="2000" dirty="0"/>
              <a:t>	   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= 0.5482 * W</a:t>
            </a:r>
            <a:r>
              <a:rPr lang="en-US" altLang="en-US" sz="2000" baseline="-25000" dirty="0"/>
              <a:t>TO	</a:t>
            </a:r>
            <a:r>
              <a:rPr lang="en-US" altLang="en-US" sz="2000" dirty="0"/>
              <a:t>+ 486.68 	 + (1+0.2) * (1-M’ff) * 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		+ 1961 								+ 0.005 * W</a:t>
            </a:r>
            <a:r>
              <a:rPr lang="en-US" altLang="en-US" sz="2000" baseline="-25000" dirty="0"/>
              <a:t>TO</a:t>
            </a:r>
          </a:p>
          <a:p>
            <a:pPr marL="0" indent="0">
              <a:buNone/>
            </a:pPr>
            <a:r>
              <a:rPr lang="en-US" altLang="en-US" dirty="0"/>
              <a:t>Solving for W</a:t>
            </a:r>
            <a:r>
              <a:rPr lang="en-US" altLang="en-US" baseline="-25000" dirty="0"/>
              <a:t>TO </a:t>
            </a:r>
            <a:r>
              <a:rPr lang="en-US" altLang="en-US" dirty="0"/>
              <a:t>:</a:t>
            </a:r>
          </a:p>
          <a:p>
            <a:pPr marL="337543" lvl="2" indent="0">
              <a:buNone/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= </a:t>
            </a:r>
            <a:r>
              <a:rPr lang="pl-PL" altLang="en-US" sz="2000" dirty="0"/>
              <a:t>0.5532 * W</a:t>
            </a:r>
            <a:r>
              <a:rPr lang="en-US" altLang="en-US" sz="2000" baseline="-25000" dirty="0"/>
              <a:t>TO</a:t>
            </a:r>
            <a:r>
              <a:rPr lang="pl-PL" altLang="en-US" sz="2000" dirty="0"/>
              <a:t> + 2447.7 + (1 + 0.20) * 0.131 * W</a:t>
            </a:r>
            <a:r>
              <a:rPr lang="en-US" altLang="en-US" sz="2000" baseline="-25000" dirty="0"/>
              <a:t>TO</a:t>
            </a:r>
            <a:endParaRPr lang="pl-PL" altLang="en-US" sz="2000" dirty="0"/>
          </a:p>
          <a:p>
            <a:pPr marL="337543" lvl="2" indent="0">
              <a:buNone/>
            </a:pPr>
            <a:r>
              <a:rPr lang="en-US" altLang="en-US" sz="2000" dirty="0"/>
              <a:t>0.2896 * 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= 2,447.7 N</a:t>
            </a:r>
          </a:p>
          <a:p>
            <a:pPr marL="0" indent="0">
              <a:buNone/>
            </a:pPr>
            <a:r>
              <a:rPr lang="en-US" altLang="en-US" dirty="0"/>
              <a:t>Results in:</a:t>
            </a:r>
          </a:p>
          <a:p>
            <a:pPr marL="337543" lvl="2" indent="0">
              <a:buNone/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	= 8,452 N </a:t>
            </a:r>
          </a:p>
          <a:p>
            <a:pPr marL="337543" lvl="2" indent="0">
              <a:buNone/>
            </a:pPr>
            <a:r>
              <a:rPr lang="en-US" altLang="en-US" sz="2000" dirty="0"/>
              <a:t>				= 861.9 kg </a:t>
            </a:r>
          </a:p>
          <a:p>
            <a:pPr marL="337543" lvl="2" indent="0">
              <a:buNone/>
            </a:pPr>
            <a:r>
              <a:rPr lang="en-US" altLang="en-US" sz="2000" dirty="0"/>
              <a:t>				= 1,899 lbs.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15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6.3.3 Example Calculations (</a:t>
            </a:r>
            <a:r>
              <a:rPr lang="en-US" b="1" u="sng" dirty="0"/>
              <a:t>Single Engine Propeller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b="1" dirty="0"/>
              <a:t>Example mission for a business jet</a:t>
            </a:r>
            <a:r>
              <a:rPr lang="en-US" altLang="en-US" b="1" dirty="0"/>
              <a:t>: </a:t>
            </a:r>
            <a:r>
              <a:rPr lang="en-US" altLang="en-US" sz="2400" dirty="0"/>
              <a:t>Fuel and Empty weight estimations</a:t>
            </a:r>
          </a:p>
          <a:p>
            <a:pPr marL="0" indent="0">
              <a:buNone/>
            </a:pPr>
            <a:r>
              <a:rPr lang="en-US" altLang="en-US" dirty="0"/>
              <a:t>From the take-off weight, we can calculate the fuel and empty weight:</a:t>
            </a:r>
          </a:p>
          <a:p>
            <a:pPr marL="0" indent="0">
              <a:buNone/>
            </a:pPr>
            <a:endParaRPr lang="en-US" altLang="en-US" sz="2400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TO</a:t>
            </a:r>
            <a:r>
              <a:rPr lang="en-US" altLang="en-US" sz="2000" dirty="0"/>
              <a:t> 		= 8,452 N</a:t>
            </a:r>
            <a:endParaRPr lang="en-US" altLang="en-US" sz="2000" baseline="-25000" dirty="0"/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E</a:t>
            </a:r>
            <a:r>
              <a:rPr lang="en-US" altLang="en-US" sz="2000" dirty="0"/>
              <a:t> 			= 4,680 N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en-US" sz="2000" dirty="0"/>
              <a:t>W</a:t>
            </a:r>
            <a:r>
              <a:rPr lang="en-US" altLang="en-US" sz="2000" baseline="-25000" dirty="0"/>
              <a:t>F</a:t>
            </a:r>
            <a:r>
              <a:rPr lang="en-US" altLang="en-US" sz="2000" dirty="0"/>
              <a:t> 			= 1,329 N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en-US" sz="2000" dirty="0" err="1"/>
              <a:t>W</a:t>
            </a:r>
            <a:r>
              <a:rPr lang="en-US" altLang="en-US" sz="2000" baseline="-25000" dirty="0" err="1"/>
              <a:t>Fused</a:t>
            </a:r>
            <a:r>
              <a:rPr lang="en-US" altLang="en-US" sz="2000" dirty="0"/>
              <a:t> 	= 1,107 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9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861542-9BE8-4B53-9431-5C8CDF7D9DC4}"/>
              </a:ext>
            </a:extLst>
          </p:cNvPr>
          <p:cNvSpPr txBox="1"/>
          <p:nvPr/>
        </p:nvSpPr>
        <p:spPr>
          <a:xfrm>
            <a:off x="456987" y="1610639"/>
            <a:ext cx="523624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Payload		- passengers, cargo, luggage &amp; crew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Range		- with maximum payload (+ loiter)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			- with other payload requirements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Reserves		- % or min of extra mission fuel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Altitude		- for design range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Cruise speed	- @ cruise altitude</a:t>
            </a:r>
          </a:p>
          <a:p>
            <a:pPr lvl="3">
              <a:spcBef>
                <a:spcPts val="0"/>
              </a:spcBef>
              <a:buFontTx/>
              <a:buChar char="-"/>
            </a:pPr>
            <a:r>
              <a:rPr lang="en-US" altLang="en-US" sz="1600" dirty="0"/>
              <a:t> @ given power setting</a:t>
            </a:r>
          </a:p>
          <a:p>
            <a:pPr lvl="3">
              <a:spcBef>
                <a:spcPts val="0"/>
              </a:spcBef>
              <a:buFontTx/>
              <a:buChar char="-"/>
            </a:pPr>
            <a:r>
              <a:rPr lang="en-US" altLang="en-US" sz="1600" dirty="0"/>
              <a:t> @ given weight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Climb		- time to given altitude at given weight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Take-off		- balanced field length at given field altitude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Landing		- landing length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			- at given maximum landing weight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Power plant	- piston engine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			- jet engine (turbojet/turboprop)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Maneuvering requirements</a:t>
            </a:r>
          </a:p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Certification basis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9D67E-0251-4B24-9995-C5DBD32A035D}"/>
              </a:ext>
            </a:extLst>
          </p:cNvPr>
          <p:cNvSpPr txBox="1"/>
          <p:nvPr/>
        </p:nvSpPr>
        <p:spPr>
          <a:xfrm>
            <a:off x="7274380" y="2229272"/>
            <a:ext cx="45910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altLang="en-US" sz="1600" dirty="0"/>
              <a:t>- W</a:t>
            </a:r>
            <a:r>
              <a:rPr lang="en-US" altLang="en-US" sz="1600" baseline="-25000" dirty="0"/>
              <a:t>TO</a:t>
            </a:r>
            <a:r>
              <a:rPr lang="en-US" altLang="en-US" sz="1600" dirty="0"/>
              <a:t> 	Gross take-off weight</a:t>
            </a:r>
            <a:endParaRPr lang="en-US" altLang="en-US" sz="1600" baseline="-25000" dirty="0"/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en-US" altLang="en-US" sz="1600" dirty="0"/>
              <a:t> W</a:t>
            </a:r>
            <a:r>
              <a:rPr lang="en-US" altLang="en-US" sz="1600" baseline="-25000" dirty="0"/>
              <a:t>E</a:t>
            </a:r>
            <a:r>
              <a:rPr lang="en-US" altLang="en-US" sz="1600" dirty="0"/>
              <a:t> 		Empty weight</a:t>
            </a:r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en-US" altLang="en-US" sz="1600" dirty="0"/>
              <a:t> W</a:t>
            </a:r>
            <a:r>
              <a:rPr lang="en-US" altLang="en-US" sz="1600" baseline="-25000" dirty="0"/>
              <a:t>F</a:t>
            </a:r>
            <a:r>
              <a:rPr lang="en-US" altLang="en-US" sz="1600" dirty="0"/>
              <a:t> 		Mission fuel weight</a:t>
            </a:r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en-US" altLang="en-US" sz="1600" dirty="0"/>
              <a:t> T</a:t>
            </a:r>
            <a:r>
              <a:rPr lang="en-US" altLang="en-US" sz="1600" baseline="-25000" dirty="0"/>
              <a:t>TO</a:t>
            </a:r>
            <a:r>
              <a:rPr lang="en-US" altLang="en-US" sz="1600" dirty="0"/>
              <a:t>, P</a:t>
            </a:r>
            <a:r>
              <a:rPr lang="en-US" altLang="en-US" sz="1600" baseline="-25000" dirty="0"/>
              <a:t>TO</a:t>
            </a:r>
            <a:r>
              <a:rPr lang="en-US" altLang="en-US" sz="1600" dirty="0"/>
              <a:t> 	Max. required take-off thrust / power</a:t>
            </a:r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en-US" altLang="en-US" sz="1600" dirty="0"/>
              <a:t> S		Wing surface area</a:t>
            </a:r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en-US" altLang="en-US" sz="1600" dirty="0"/>
              <a:t> A		Wing slenderness/aspect ratio</a:t>
            </a:r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en-US" altLang="en-US" sz="1600" dirty="0"/>
              <a:t> </a:t>
            </a:r>
            <a:r>
              <a:rPr lang="en-US" altLang="en-US" sz="1600" dirty="0" err="1"/>
              <a:t>C</a:t>
            </a:r>
            <a:r>
              <a:rPr lang="en-US" altLang="en-US" sz="1600" baseline="-25000" dirty="0" err="1"/>
              <a:t>Lmax</a:t>
            </a:r>
            <a:r>
              <a:rPr lang="en-US" altLang="en-US" sz="1600" dirty="0"/>
              <a:t>	Max. lift coefficient (clean configuration)</a:t>
            </a:r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en-US" altLang="en-US" sz="1600" dirty="0"/>
              <a:t> </a:t>
            </a:r>
            <a:r>
              <a:rPr lang="en-US" altLang="en-US" sz="1600" dirty="0" err="1"/>
              <a:t>C</a:t>
            </a:r>
            <a:r>
              <a:rPr lang="en-US" altLang="en-US" sz="1600" baseline="-25000" dirty="0" err="1"/>
              <a:t>LmaxTO</a:t>
            </a:r>
            <a:r>
              <a:rPr lang="en-US" altLang="en-US" sz="1600" dirty="0"/>
              <a:t>	Max. lift coefficient (take-off)</a:t>
            </a:r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en-US" altLang="en-US" sz="1600" dirty="0"/>
              <a:t> </a:t>
            </a:r>
            <a:r>
              <a:rPr lang="en-US" altLang="en-US" sz="1600" dirty="0" err="1"/>
              <a:t>C</a:t>
            </a:r>
            <a:r>
              <a:rPr lang="en-US" altLang="en-US" sz="1600" baseline="-25000" dirty="0" err="1"/>
              <a:t>LmaxL</a:t>
            </a:r>
            <a:r>
              <a:rPr lang="en-US" altLang="en-US" sz="1600" dirty="0"/>
              <a:t>	Max. lift coefficient (landing)</a:t>
            </a:r>
            <a:endParaRPr lang="en-US" altLang="en-US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8E4C6AA-AF59-4260-A573-067B40A04DD9}"/>
              </a:ext>
            </a:extLst>
          </p:cNvPr>
          <p:cNvSpPr/>
          <p:nvPr/>
        </p:nvSpPr>
        <p:spPr>
          <a:xfrm>
            <a:off x="5562601" y="3064241"/>
            <a:ext cx="1597264" cy="1028788"/>
          </a:xfrm>
          <a:prstGeom prst="rightArrow">
            <a:avLst/>
          </a:prstGeom>
          <a:solidFill>
            <a:srgbClr val="9700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ct val="20000"/>
              </a:spcBef>
            </a:pPr>
            <a:r>
              <a:rPr lang="en-US" altLang="en-US" dirty="0"/>
              <a:t>Preliminary sizing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793396C6-ECEF-4580-AC94-71399F45F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4379" y="5546631"/>
            <a:ext cx="4768866" cy="338554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latin typeface="+mj-lt"/>
              </a:rPr>
              <a:t>Assignment 2 (Prelim. Sizing)</a:t>
            </a:r>
            <a:endParaRPr lang="en-US" altLang="en-US" sz="1600" dirty="0">
              <a:latin typeface="+mj-lt"/>
            </a:endParaRP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6AF7A318-E0D7-4484-B9B7-08C1AFD5E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87" y="5546631"/>
            <a:ext cx="4768866" cy="338554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latin typeface="+mj-lt"/>
              </a:rPr>
              <a:t>Assignment 1 (Concept/config design, requirements…)</a:t>
            </a:r>
            <a:endParaRPr lang="en-US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351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D9D7-BDC0-4330-ADE0-331BA89E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6.3.3 Example Calculations (</a:t>
            </a:r>
            <a:r>
              <a:rPr lang="en-US" b="1" u="sng" dirty="0"/>
              <a:t>Single Engine Propeller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75106-4F87-430A-A4FA-CD61EA57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b="1" dirty="0"/>
              <a:t>Example mission for a business jet</a:t>
            </a:r>
            <a:r>
              <a:rPr lang="en-US" altLang="en-US" b="1" dirty="0"/>
              <a:t>: </a:t>
            </a:r>
            <a:r>
              <a:rPr lang="en-US" altLang="en-US" sz="2400" dirty="0"/>
              <a:t>Sanity Check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DA6F96AC-334A-4C13-A87F-9649CC87B3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297316"/>
              </p:ext>
            </p:extLst>
          </p:nvPr>
        </p:nvGraphicFramePr>
        <p:xfrm>
          <a:off x="2324100" y="1978128"/>
          <a:ext cx="7543800" cy="4108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8615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8A7A78A5-C309-4B4F-8FA5-8E9634BC248E}"/>
              </a:ext>
            </a:extLst>
          </p:cNvPr>
          <p:cNvGrpSpPr>
            <a:grpSpLocks/>
          </p:cNvGrpSpPr>
          <p:nvPr/>
        </p:nvGrpSpPr>
        <p:grpSpPr bwMode="auto">
          <a:xfrm>
            <a:off x="6629401" y="1460996"/>
            <a:ext cx="5033260" cy="3988621"/>
            <a:chOff x="1008" y="1056"/>
            <a:chExt cx="3264" cy="2408"/>
          </a:xfrm>
        </p:grpSpPr>
        <p:pic>
          <p:nvPicPr>
            <p:cNvPr id="5" name="Picture 10" descr="tweedeplaatjeallevliegtuigensamen">
              <a:extLst>
                <a:ext uri="{FF2B5EF4-FFF2-40B4-BE49-F238E27FC236}">
                  <a16:creationId xmlns:a16="http://schemas.microsoft.com/office/drawing/2014/main" id="{9C6F499E-D012-4EC9-B064-E4B52F29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8" t="82954" r="2629" b="214"/>
            <a:stretch>
              <a:fillRect/>
            </a:stretch>
          </p:blipFill>
          <p:spPr bwMode="auto">
            <a:xfrm>
              <a:off x="1392" y="1056"/>
              <a:ext cx="1152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1" descr="tweedeplaatjeallevliegtuigensamen">
              <a:extLst>
                <a:ext uri="{FF2B5EF4-FFF2-40B4-BE49-F238E27FC236}">
                  <a16:creationId xmlns:a16="http://schemas.microsoft.com/office/drawing/2014/main" id="{18E5F2C4-7AA8-4863-BF77-24FF7D32C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86" t="63637" r="10858" b="17046"/>
            <a:stretch>
              <a:fillRect/>
            </a:stretch>
          </p:blipFill>
          <p:spPr bwMode="auto">
            <a:xfrm>
              <a:off x="3360" y="1872"/>
              <a:ext cx="912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" descr="tweedeplaatjeallevliegtuigensamen">
              <a:extLst>
                <a:ext uri="{FF2B5EF4-FFF2-40B4-BE49-F238E27FC236}">
                  <a16:creationId xmlns:a16="http://schemas.microsoft.com/office/drawing/2014/main" id="{4ED109EA-5D3F-4321-A94A-8294FC43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09" r="71201" b="19318"/>
            <a:stretch>
              <a:fillRect/>
            </a:stretch>
          </p:blipFill>
          <p:spPr bwMode="auto">
            <a:xfrm>
              <a:off x="1296" y="2677"/>
              <a:ext cx="1104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236EA465-1F78-412E-AF0D-A5270180B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736"/>
              <a:ext cx="960" cy="728"/>
              <a:chOff x="960" y="3168"/>
              <a:chExt cx="960" cy="728"/>
            </a:xfrm>
          </p:grpSpPr>
          <p:pic>
            <p:nvPicPr>
              <p:cNvPr id="20" name="Picture 14" descr="tweedeplaatjeallevliegtuigensamen">
                <a:extLst>
                  <a:ext uri="{FF2B5EF4-FFF2-40B4-BE49-F238E27FC236}">
                    <a16:creationId xmlns:a16="http://schemas.microsoft.com/office/drawing/2014/main" id="{8FAFA3F2-C57B-4E9D-BDA9-86F3FCD07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41028" b="13637"/>
              <a:stretch>
                <a:fillRect/>
              </a:stretch>
            </p:blipFill>
            <p:spPr bwMode="auto">
              <a:xfrm>
                <a:off x="960" y="3168"/>
                <a:ext cx="960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5" descr="tweedeplaatjeallevliegtuigensamen">
                <a:extLst>
                  <a:ext uri="{FF2B5EF4-FFF2-40B4-BE49-F238E27FC236}">
                    <a16:creationId xmlns:a16="http://schemas.microsoft.com/office/drawing/2014/main" id="{D497323C-B8C0-4E00-B19E-22D94A275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008" y="3730"/>
                <a:ext cx="192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C6E1D910-6CC4-47E9-8853-8F562953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72"/>
              <a:ext cx="1152" cy="738"/>
              <a:chOff x="96" y="2256"/>
              <a:chExt cx="1152" cy="738"/>
            </a:xfrm>
          </p:grpSpPr>
          <p:pic>
            <p:nvPicPr>
              <p:cNvPr id="18" name="Picture 17" descr="tweedeplaatjeallevliegtuigensamen">
                <a:extLst>
                  <a:ext uri="{FF2B5EF4-FFF2-40B4-BE49-F238E27FC236}">
                    <a16:creationId xmlns:a16="http://schemas.microsoft.com/office/drawing/2014/main" id="{242759F5-1B49-48A6-ABF2-60996661C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83524" r="35542"/>
              <a:stretch>
                <a:fillRect/>
              </a:stretch>
            </p:blipFill>
            <p:spPr bwMode="auto">
              <a:xfrm>
                <a:off x="96" y="2298"/>
                <a:ext cx="1152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8" descr="tweedeplaatjeallevliegtuigensamen">
                <a:extLst>
                  <a:ext uri="{FF2B5EF4-FFF2-40B4-BE49-F238E27FC236}">
                    <a16:creationId xmlns:a16="http://schemas.microsoft.com/office/drawing/2014/main" id="{56676AF1-D597-4539-B657-B19ED89F4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40" y="2256"/>
                <a:ext cx="66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943267BC-9E2D-46E0-B501-CF7C59BB0A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1136" cy="723"/>
              <a:chOff x="1344" y="1536"/>
              <a:chExt cx="1136" cy="723"/>
            </a:xfrm>
          </p:grpSpPr>
          <p:pic>
            <p:nvPicPr>
              <p:cNvPr id="16" name="Picture 20" descr="tweedeplaatjeallevliegtuigensamen">
                <a:extLst>
                  <a:ext uri="{FF2B5EF4-FFF2-40B4-BE49-F238E27FC236}">
                    <a16:creationId xmlns:a16="http://schemas.microsoft.com/office/drawing/2014/main" id="{E78EF9AA-2C68-45F8-A2FB-885CB7D5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" t="16855" r="67458" b="67165"/>
              <a:stretch>
                <a:fillRect/>
              </a:stretch>
            </p:blipFill>
            <p:spPr bwMode="auto">
              <a:xfrm>
                <a:off x="1344" y="1584"/>
                <a:ext cx="1136" cy="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1" descr="tweedeplaatjeallevliegtuigensamen">
                <a:extLst>
                  <a:ext uri="{FF2B5EF4-FFF2-40B4-BE49-F238E27FC236}">
                    <a16:creationId xmlns:a16="http://schemas.microsoft.com/office/drawing/2014/main" id="{C88B2FFF-3ED5-484D-B437-A5049806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392" y="1536"/>
                <a:ext cx="62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A1BB6674-FBA5-4798-B9FD-6D9D1CE13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776"/>
              <a:ext cx="1488" cy="1085"/>
              <a:chOff x="2880" y="768"/>
              <a:chExt cx="1488" cy="1085"/>
            </a:xfrm>
          </p:grpSpPr>
          <p:pic>
            <p:nvPicPr>
              <p:cNvPr id="13" name="Picture 23" descr="tweedeplaatjeallevliegtuigensamen">
                <a:extLst>
                  <a:ext uri="{FF2B5EF4-FFF2-40B4-BE49-F238E27FC236}">
                    <a16:creationId xmlns:a16="http://schemas.microsoft.com/office/drawing/2014/main" id="{6FD3DBB0-81D9-4DC9-98C0-F0733E9BF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99" t="30681" r="32800" b="46591"/>
              <a:stretch>
                <a:fillRect/>
              </a:stretch>
            </p:blipFill>
            <p:spPr bwMode="auto">
              <a:xfrm>
                <a:off x="3024" y="768"/>
                <a:ext cx="134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4" descr="tweedeplaatjeallevliegtuigensamen">
                <a:extLst>
                  <a:ext uri="{FF2B5EF4-FFF2-40B4-BE49-F238E27FC236}">
                    <a16:creationId xmlns:a16="http://schemas.microsoft.com/office/drawing/2014/main" id="{246FBD21-FE9D-4938-8C4D-4216D239C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732" y="1651"/>
                <a:ext cx="540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5" descr="tweedeplaatjeallevliegtuigensamen">
                <a:extLst>
                  <a:ext uri="{FF2B5EF4-FFF2-40B4-BE49-F238E27FC236}">
                    <a16:creationId xmlns:a16="http://schemas.microsoft.com/office/drawing/2014/main" id="{A85B9B6A-D9DB-4CD5-A10A-D200EEA3D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2880" y="816"/>
                <a:ext cx="30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" name="Picture 26" descr="tweedeplaatjeallevliegtuigensamen">
              <a:extLst>
                <a:ext uri="{FF2B5EF4-FFF2-40B4-BE49-F238E27FC236}">
                  <a16:creationId xmlns:a16="http://schemas.microsoft.com/office/drawing/2014/main" id="{FF4A4BD7-ED2E-4673-85EC-C49C8C41A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3" t="70454" r="62971" b="23863"/>
            <a:stretch>
              <a:fillRect/>
            </a:stretch>
          </p:blipFill>
          <p:spPr bwMode="auto">
            <a:xfrm>
              <a:off x="2250" y="1591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51E4DD3-9811-4BE2-9418-E193D83AC9CD}"/>
              </a:ext>
            </a:extLst>
          </p:cNvPr>
          <p:cNvSpPr/>
          <p:nvPr/>
        </p:nvSpPr>
        <p:spPr>
          <a:xfrm>
            <a:off x="0" y="0"/>
            <a:ext cx="12192001" cy="594629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43000">
                <a:schemeClr val="tx1">
                  <a:alpha val="85000"/>
                </a:schemeClr>
              </a:gs>
              <a:gs pos="62000">
                <a:schemeClr val="tx1">
                  <a:alpha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C4500-9CAE-4470-ABC5-047ECA9A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D969-CA0A-44C8-90F3-874B9D53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6"/>
            </a:pPr>
            <a:r>
              <a:rPr lang="en-US" dirty="0">
                <a:solidFill>
                  <a:schemeClr val="bg1"/>
                </a:solidFill>
              </a:rPr>
              <a:t>Preliminary Aircraft Sizing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6.1. Introduction 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6.2. Payload-Range Diagram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6.3. Rapid Sizing Method for Aircraft Weight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6.3.1 Empty Weight Estimation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6.3.2 Fuel Weight Estimation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6.3.3 Example Calculations (business jet &amp; prop)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6.4. T/W – W/S and W/P – W/S Diagrams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5.4.1 Sizing for Stall Speed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5.4.2 Sizing for Take-off Distance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5.4.3 Sizing for Landing Distance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5.4.4 Drag Polar &amp; Climb Behavior Requirements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5.4.5 Maneuvering Behavior Requirements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5.4.6 Design Point &amp; Sanity Checks</a:t>
            </a:r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0931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stay on track?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06AB7-7244-42D3-9D67-B3953A8C2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Complete your CAD models (generating/annotating technical drawings)?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Complete your generated concepts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Complete the fuselage design for your selected concept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Complete assignment 1 (Due soon)!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Get started on your “class 1 weight estimation”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33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A57CC48-463A-411E-A9DB-B6D195CF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58"/>
          <a:stretch/>
        </p:blipFill>
        <p:spPr>
          <a:xfrm>
            <a:off x="0" y="0"/>
            <a:ext cx="12192000" cy="59419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08DC2-6131-4FE7-BC97-3DF2DD7A417D}"/>
              </a:ext>
            </a:extLst>
          </p:cNvPr>
          <p:cNvSpPr/>
          <p:nvPr/>
        </p:nvSpPr>
        <p:spPr>
          <a:xfrm>
            <a:off x="0" y="1780"/>
            <a:ext cx="12192001" cy="59529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97169-CE0C-4E30-9E27-FCDD7FAC8BDE}"/>
              </a:ext>
            </a:extLst>
          </p:cNvPr>
          <p:cNvSpPr txBox="1"/>
          <p:nvPr/>
        </p:nvSpPr>
        <p:spPr>
          <a:xfrm>
            <a:off x="3330388" y="89977"/>
            <a:ext cx="5531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AESP 415 – Aircraft Design Part I Basics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2587E0B-ADF5-4B62-A131-07B2F668BF9F}"/>
              </a:ext>
            </a:extLst>
          </p:cNvPr>
          <p:cNvSpPr txBox="1">
            <a:spLocks/>
          </p:cNvSpPr>
          <p:nvPr/>
        </p:nvSpPr>
        <p:spPr>
          <a:xfrm>
            <a:off x="8506348" y="5126091"/>
            <a:ext cx="3429000" cy="1241822"/>
          </a:xfrm>
          <a:prstGeom prst="rect">
            <a:avLst/>
          </a:prstGeom>
        </p:spPr>
        <p:txBody>
          <a:bodyPr>
            <a:normAutofit/>
          </a:bodyPr>
          <a:lstStyle>
            <a:lvl1pPr marL="144661" indent="-14466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13433" indent="-12055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18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482204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675085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844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867966" indent="-96441" algn="l" defTabSz="19288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844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060847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192881" rtl="0" eaLnBrk="1" latinLnBrk="0" hangingPunct="1">
              <a:spcBef>
                <a:spcPct val="20000"/>
              </a:spcBef>
              <a:buFont typeface="Arial"/>
              <a:buChar char="•"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Dr. Wout De Backer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1000 Catawba St, Ste 120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wdbacker@cec.sc.edu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algn="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E0DC8-B6C3-417E-91F9-5CFA2BE4BC38}"/>
              </a:ext>
            </a:extLst>
          </p:cNvPr>
          <p:cNvSpPr/>
          <p:nvPr/>
        </p:nvSpPr>
        <p:spPr>
          <a:xfrm>
            <a:off x="338137" y="2720898"/>
            <a:ext cx="1472337" cy="1446550"/>
          </a:xfrm>
          <a:prstGeom prst="rect">
            <a:avLst/>
          </a:prstGeom>
          <a:solidFill>
            <a:srgbClr val="9700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70A14-F498-4759-BE45-3CFA84B34BA2}"/>
              </a:ext>
            </a:extLst>
          </p:cNvPr>
          <p:cNvSpPr txBox="1"/>
          <p:nvPr/>
        </p:nvSpPr>
        <p:spPr>
          <a:xfrm>
            <a:off x="338138" y="2894843"/>
            <a:ext cx="1472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9B0E5-372F-4B1B-A762-FD43A565DFF8}"/>
              </a:ext>
            </a:extLst>
          </p:cNvPr>
          <p:cNvSpPr txBox="1"/>
          <p:nvPr/>
        </p:nvSpPr>
        <p:spPr>
          <a:xfrm>
            <a:off x="338138" y="2720898"/>
            <a:ext cx="147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MODULE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BFEC9-68D8-4B5E-8370-998D88E5B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128" y="2457450"/>
            <a:ext cx="9945219" cy="1979743"/>
          </a:xfrm>
        </p:spPr>
        <p:txBody>
          <a:bodyPr anchor="ctr"/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PRELIMINARY SIZING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F1D30-7D5F-49C7-AB37-712C56613EB5}"/>
              </a:ext>
            </a:extLst>
          </p:cNvPr>
          <p:cNvSpPr txBox="1"/>
          <p:nvPr/>
        </p:nvSpPr>
        <p:spPr>
          <a:xfrm>
            <a:off x="10618694" y="95260"/>
            <a:ext cx="1573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Lecture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749CF-953B-4A51-908A-A2A11EFAA337}"/>
              </a:ext>
            </a:extLst>
          </p:cNvPr>
          <p:cNvSpPr txBox="1"/>
          <p:nvPr/>
        </p:nvSpPr>
        <p:spPr>
          <a:xfrm>
            <a:off x="338136" y="3791097"/>
            <a:ext cx="147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TOPIC 6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0F1C43-61D3-40B9-9B9F-0A57333F6A0E}"/>
              </a:ext>
            </a:extLst>
          </p:cNvPr>
          <p:cNvSpPr txBox="1">
            <a:spLocks/>
          </p:cNvSpPr>
          <p:nvPr/>
        </p:nvSpPr>
        <p:spPr>
          <a:xfrm>
            <a:off x="914400" y="4220763"/>
            <a:ext cx="10363200" cy="916737"/>
          </a:xfrm>
          <a:prstGeom prst="rect">
            <a:avLst/>
          </a:prstGeom>
        </p:spPr>
        <p:txBody>
          <a:bodyPr/>
          <a:lstStyle>
            <a:lvl1pPr algn="ctr" defTabSz="192881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192881"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85763"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578644"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771525" algn="ctr" defTabSz="192881" rtl="0" fontAlgn="base">
              <a:spcBef>
                <a:spcPct val="0"/>
              </a:spcBef>
              <a:spcAft>
                <a:spcPct val="0"/>
              </a:spcAft>
              <a:defRPr sz="1856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Thank You!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>
            <a:extLst>
              <a:ext uri="{FF2B5EF4-FFF2-40B4-BE49-F238E27FC236}">
                <a16:creationId xmlns:a16="http://schemas.microsoft.com/office/drawing/2014/main" id="{8A7A78A5-C309-4B4F-8FA5-8E9634BC248E}"/>
              </a:ext>
            </a:extLst>
          </p:cNvPr>
          <p:cNvGrpSpPr>
            <a:grpSpLocks/>
          </p:cNvGrpSpPr>
          <p:nvPr/>
        </p:nvGrpSpPr>
        <p:grpSpPr bwMode="auto">
          <a:xfrm>
            <a:off x="6629401" y="1460996"/>
            <a:ext cx="5033260" cy="3988621"/>
            <a:chOff x="1008" y="1056"/>
            <a:chExt cx="3264" cy="2408"/>
          </a:xfrm>
        </p:grpSpPr>
        <p:pic>
          <p:nvPicPr>
            <p:cNvPr id="5" name="Picture 10" descr="tweedeplaatjeallevliegtuigensamen">
              <a:extLst>
                <a:ext uri="{FF2B5EF4-FFF2-40B4-BE49-F238E27FC236}">
                  <a16:creationId xmlns:a16="http://schemas.microsoft.com/office/drawing/2014/main" id="{9C6F499E-D012-4EC9-B064-E4B52F29D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8" t="82954" r="2629" b="214"/>
            <a:stretch>
              <a:fillRect/>
            </a:stretch>
          </p:blipFill>
          <p:spPr bwMode="auto">
            <a:xfrm>
              <a:off x="1392" y="1056"/>
              <a:ext cx="1152" cy="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1" descr="tweedeplaatjeallevliegtuigensamen">
              <a:extLst>
                <a:ext uri="{FF2B5EF4-FFF2-40B4-BE49-F238E27FC236}">
                  <a16:creationId xmlns:a16="http://schemas.microsoft.com/office/drawing/2014/main" id="{18E5F2C4-7AA8-4863-BF77-24FF7D32C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86" t="63637" r="10858" b="17046"/>
            <a:stretch>
              <a:fillRect/>
            </a:stretch>
          </p:blipFill>
          <p:spPr bwMode="auto">
            <a:xfrm>
              <a:off x="3360" y="1872"/>
              <a:ext cx="912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2" descr="tweedeplaatjeallevliegtuigensamen">
              <a:extLst>
                <a:ext uri="{FF2B5EF4-FFF2-40B4-BE49-F238E27FC236}">
                  <a16:creationId xmlns:a16="http://schemas.microsoft.com/office/drawing/2014/main" id="{4ED109EA-5D3F-4321-A94A-8294FC430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09" r="71201" b="19318"/>
            <a:stretch>
              <a:fillRect/>
            </a:stretch>
          </p:blipFill>
          <p:spPr bwMode="auto">
            <a:xfrm>
              <a:off x="1296" y="2677"/>
              <a:ext cx="1104" cy="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236EA465-1F78-412E-AF0D-A5270180B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736"/>
              <a:ext cx="960" cy="728"/>
              <a:chOff x="960" y="3168"/>
              <a:chExt cx="960" cy="728"/>
            </a:xfrm>
          </p:grpSpPr>
          <p:pic>
            <p:nvPicPr>
              <p:cNvPr id="20" name="Picture 14" descr="tweedeplaatjeallevliegtuigensamen">
                <a:extLst>
                  <a:ext uri="{FF2B5EF4-FFF2-40B4-BE49-F238E27FC236}">
                    <a16:creationId xmlns:a16="http://schemas.microsoft.com/office/drawing/2014/main" id="{8FAFA3F2-C57B-4E9D-BDA9-86F3FCD07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41028" b="13637"/>
              <a:stretch>
                <a:fillRect/>
              </a:stretch>
            </p:blipFill>
            <p:spPr bwMode="auto">
              <a:xfrm>
                <a:off x="960" y="3168"/>
                <a:ext cx="960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5" descr="tweedeplaatjeallevliegtuigensamen">
                <a:extLst>
                  <a:ext uri="{FF2B5EF4-FFF2-40B4-BE49-F238E27FC236}">
                    <a16:creationId xmlns:a16="http://schemas.microsoft.com/office/drawing/2014/main" id="{D497323C-B8C0-4E00-B19E-22D94A275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008" y="3730"/>
                <a:ext cx="192" cy="1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C6E1D910-6CC4-47E9-8853-8F562953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1872"/>
              <a:ext cx="1152" cy="738"/>
              <a:chOff x="96" y="2256"/>
              <a:chExt cx="1152" cy="738"/>
            </a:xfrm>
          </p:grpSpPr>
          <p:pic>
            <p:nvPicPr>
              <p:cNvPr id="18" name="Picture 17" descr="tweedeplaatjeallevliegtuigensamen">
                <a:extLst>
                  <a:ext uri="{FF2B5EF4-FFF2-40B4-BE49-F238E27FC236}">
                    <a16:creationId xmlns:a16="http://schemas.microsoft.com/office/drawing/2014/main" id="{242759F5-1B49-48A6-ABF2-60996661C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83524" r="35542"/>
              <a:stretch>
                <a:fillRect/>
              </a:stretch>
            </p:blipFill>
            <p:spPr bwMode="auto">
              <a:xfrm>
                <a:off x="96" y="2298"/>
                <a:ext cx="1152" cy="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8" descr="tweedeplaatjeallevliegtuigensamen">
                <a:extLst>
                  <a:ext uri="{FF2B5EF4-FFF2-40B4-BE49-F238E27FC236}">
                    <a16:creationId xmlns:a16="http://schemas.microsoft.com/office/drawing/2014/main" id="{56676AF1-D597-4539-B657-B19ED89F4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40" y="2256"/>
                <a:ext cx="668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19">
              <a:extLst>
                <a:ext uri="{FF2B5EF4-FFF2-40B4-BE49-F238E27FC236}">
                  <a16:creationId xmlns:a16="http://schemas.microsoft.com/office/drawing/2014/main" id="{943267BC-9E2D-46E0-B501-CF7C59BB0A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1056"/>
              <a:ext cx="1136" cy="723"/>
              <a:chOff x="1344" y="1536"/>
              <a:chExt cx="1136" cy="723"/>
            </a:xfrm>
          </p:grpSpPr>
          <p:pic>
            <p:nvPicPr>
              <p:cNvPr id="16" name="Picture 20" descr="tweedeplaatjeallevliegtuigensamen">
                <a:extLst>
                  <a:ext uri="{FF2B5EF4-FFF2-40B4-BE49-F238E27FC236}">
                    <a16:creationId xmlns:a16="http://schemas.microsoft.com/office/drawing/2014/main" id="{E78EF9AA-2C68-45F8-A2FB-885CB7D5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" t="16855" r="67458" b="67165"/>
              <a:stretch>
                <a:fillRect/>
              </a:stretch>
            </p:blipFill>
            <p:spPr bwMode="auto">
              <a:xfrm>
                <a:off x="1344" y="1584"/>
                <a:ext cx="1136" cy="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1" descr="tweedeplaatjeallevliegtuigensamen">
                <a:extLst>
                  <a:ext uri="{FF2B5EF4-FFF2-40B4-BE49-F238E27FC236}">
                    <a16:creationId xmlns:a16="http://schemas.microsoft.com/office/drawing/2014/main" id="{C88B2FFF-3ED5-484D-B437-A5049806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1392" y="1536"/>
                <a:ext cx="62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22">
              <a:extLst>
                <a:ext uri="{FF2B5EF4-FFF2-40B4-BE49-F238E27FC236}">
                  <a16:creationId xmlns:a16="http://schemas.microsoft.com/office/drawing/2014/main" id="{A1BB6674-FBA5-4798-B9FD-6D9D1CE13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776"/>
              <a:ext cx="1488" cy="1085"/>
              <a:chOff x="2880" y="768"/>
              <a:chExt cx="1488" cy="1085"/>
            </a:xfrm>
          </p:grpSpPr>
          <p:pic>
            <p:nvPicPr>
              <p:cNvPr id="13" name="Picture 23" descr="tweedeplaatjeallevliegtuigensamen">
                <a:extLst>
                  <a:ext uri="{FF2B5EF4-FFF2-40B4-BE49-F238E27FC236}">
                    <a16:creationId xmlns:a16="http://schemas.microsoft.com/office/drawing/2014/main" id="{6FD3DBB0-81D9-4DC9-98C0-F0733E9BF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99" t="30681" r="32800" b="46591"/>
              <a:stretch>
                <a:fillRect/>
              </a:stretch>
            </p:blipFill>
            <p:spPr bwMode="auto">
              <a:xfrm>
                <a:off x="3024" y="768"/>
                <a:ext cx="134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4" descr="tweedeplaatjeallevliegtuigensamen">
                <a:extLst>
                  <a:ext uri="{FF2B5EF4-FFF2-40B4-BE49-F238E27FC236}">
                    <a16:creationId xmlns:a16="http://schemas.microsoft.com/office/drawing/2014/main" id="{246FBD21-FE9D-4938-8C4D-4216D239C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3732" y="1651"/>
                <a:ext cx="540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25" descr="tweedeplaatjeallevliegtuigensamen">
                <a:extLst>
                  <a:ext uri="{FF2B5EF4-FFF2-40B4-BE49-F238E27FC236}">
                    <a16:creationId xmlns:a16="http://schemas.microsoft.com/office/drawing/2014/main" id="{A85B9B6A-D9DB-4CD5-A10A-D200EEA3D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43" t="70454" r="62971" b="23863"/>
              <a:stretch>
                <a:fillRect/>
              </a:stretch>
            </p:blipFill>
            <p:spPr bwMode="auto">
              <a:xfrm>
                <a:off x="2880" y="816"/>
                <a:ext cx="30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" name="Picture 26" descr="tweedeplaatjeallevliegtuigensamen">
              <a:extLst>
                <a:ext uri="{FF2B5EF4-FFF2-40B4-BE49-F238E27FC236}">
                  <a16:creationId xmlns:a16="http://schemas.microsoft.com/office/drawing/2014/main" id="{FF4A4BD7-ED2E-4673-85EC-C49C8C41A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3" t="70454" r="62971" b="23863"/>
            <a:stretch>
              <a:fillRect/>
            </a:stretch>
          </p:blipFill>
          <p:spPr bwMode="auto">
            <a:xfrm>
              <a:off x="2250" y="1591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51E4DD3-9811-4BE2-9418-E193D83AC9CD}"/>
              </a:ext>
            </a:extLst>
          </p:cNvPr>
          <p:cNvSpPr/>
          <p:nvPr/>
        </p:nvSpPr>
        <p:spPr>
          <a:xfrm>
            <a:off x="0" y="0"/>
            <a:ext cx="12192001" cy="594629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43000">
                <a:schemeClr val="tx1">
                  <a:alpha val="85000"/>
                </a:schemeClr>
              </a:gs>
              <a:gs pos="62000">
                <a:schemeClr val="tx1">
                  <a:alpha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C4500-9CAE-4470-ABC5-047ECA9A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D969-CA0A-44C8-90F3-874B9D53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 startAt="6"/>
            </a:pPr>
            <a:r>
              <a:rPr lang="en-US" dirty="0">
                <a:solidFill>
                  <a:schemeClr val="bg1"/>
                </a:solidFill>
              </a:rPr>
              <a:t>Preliminary Aircraft Sizing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6.1. Introduction 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b="1" u="sng" dirty="0">
                <a:solidFill>
                  <a:schemeClr val="bg1"/>
                </a:solidFill>
              </a:rPr>
              <a:t>6.2. Payload-Range Diagram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6.3. Rapid Sizing Method for Aircraft Weight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6.3.1 Empty Weight Estimation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6.3.2 Fuel Weight Estimation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	6.3.3 Example Calculations (business jet &amp; prop)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6.4. T/W – W/S and W/P – W/S Diagrams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5.4.1 Sizing for Stall Speed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5.4.2 Sizing for Take-off Distance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5.4.3 Sizing for Landing Distance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5.4.4 Drag Polar &amp; Climb Behavior Requirements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5.4.5 Maneuvering Behavior Requirements</a:t>
            </a:r>
          </a:p>
          <a:p>
            <a:pPr marL="192882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5.4.6 Design Point &amp; Sanity Checks</a:t>
            </a:r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sz="1800" dirty="0"/>
          </a:p>
          <a:p>
            <a:pPr marL="192882" lvl="1" indent="0">
              <a:buNone/>
            </a:pP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302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irframe - Wikipedia">
            <a:extLst>
              <a:ext uri="{FF2B5EF4-FFF2-40B4-BE49-F238E27FC236}">
                <a16:creationId xmlns:a16="http://schemas.microsoft.com/office/drawing/2014/main" id="{5F39A8CE-3D3D-9496-3E2A-2B7658A5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395" y="4002408"/>
            <a:ext cx="2495781" cy="189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Payload – Range Diagram (Weight Definitions)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93FA-66B7-4634-AD17-05845C18E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Before looking at the payload range diagram, it’s important to understand weight definitions</a:t>
            </a:r>
          </a:p>
          <a:p>
            <a:r>
              <a:rPr lang="en-US" sz="2000" dirty="0"/>
              <a:t>An aircraft’s weight consists of:</a:t>
            </a:r>
          </a:p>
          <a:p>
            <a:pPr lvl="1"/>
            <a:r>
              <a:rPr lang="en-US" sz="1800" dirty="0"/>
              <a:t>Airframe structure</a:t>
            </a:r>
          </a:p>
          <a:p>
            <a:pPr lvl="1"/>
            <a:r>
              <a:rPr lang="en-US" sz="1800" dirty="0"/>
              <a:t>Propulsion weight</a:t>
            </a:r>
          </a:p>
          <a:p>
            <a:pPr lvl="1"/>
            <a:r>
              <a:rPr lang="en-US" sz="1800" dirty="0"/>
              <a:t>Airframe services/systems  &amp; equipment weight</a:t>
            </a:r>
          </a:p>
          <a:p>
            <a:pPr lvl="2"/>
            <a:r>
              <a:rPr lang="en-US" sz="1400" dirty="0"/>
              <a:t>Fixed services &amp; equipment</a:t>
            </a:r>
          </a:p>
          <a:p>
            <a:pPr lvl="2"/>
            <a:r>
              <a:rPr lang="en-US" sz="1400" dirty="0"/>
              <a:t>Removable services &amp; equipment (standard items &amp; variations)</a:t>
            </a:r>
          </a:p>
          <a:p>
            <a:pPr lvl="1"/>
            <a:r>
              <a:rPr lang="en-US" sz="1800" dirty="0"/>
              <a:t>Operational items</a:t>
            </a:r>
          </a:p>
          <a:p>
            <a:pPr lvl="1"/>
            <a:r>
              <a:rPr lang="en-US" sz="1800" dirty="0"/>
              <a:t>Payload</a:t>
            </a:r>
          </a:p>
          <a:p>
            <a:pPr lvl="1"/>
            <a:r>
              <a:rPr lang="en-US" sz="1800" dirty="0"/>
              <a:t>Fuel</a:t>
            </a:r>
          </a:p>
          <a:p>
            <a:pPr lvl="2"/>
            <a:r>
              <a:rPr lang="en-US" sz="1400" dirty="0"/>
              <a:t>Block fuel (trip fuel + pre-take-off fuel)</a:t>
            </a:r>
          </a:p>
          <a:p>
            <a:pPr lvl="2"/>
            <a:r>
              <a:rPr lang="en-US" sz="1400" dirty="0"/>
              <a:t>Reserve fuel (fuel at landing = reserve fuel + additional fuel)</a:t>
            </a:r>
            <a:endParaRPr lang="en-US" sz="1800" dirty="0"/>
          </a:p>
          <a:p>
            <a:pPr lvl="2"/>
            <a:endParaRPr lang="en-US" sz="1200" dirty="0"/>
          </a:p>
        </p:txBody>
      </p:sp>
      <p:pic>
        <p:nvPicPr>
          <p:cNvPr id="1026" name="Picture 2" descr="Jet Fuel 55 Gallon Drum 3D model | CGTrader">
            <a:extLst>
              <a:ext uri="{FF2B5EF4-FFF2-40B4-BE49-F238E27FC236}">
                <a16:creationId xmlns:a16="http://schemas.microsoft.com/office/drawing/2014/main" id="{ED2E2E35-138D-FEBD-84D8-63E15F13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76" y="4203048"/>
            <a:ext cx="1574076" cy="157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um Photo | Group of diverse people studio">
            <a:extLst>
              <a:ext uri="{FF2B5EF4-FFF2-40B4-BE49-F238E27FC236}">
                <a16:creationId xmlns:a16="http://schemas.microsoft.com/office/drawing/2014/main" id="{7B110DB3-0028-0CDD-2E20-37F56C1E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69" y="1958707"/>
            <a:ext cx="2646853" cy="19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rcraft Engine MRO Lite | AerFin">
            <a:extLst>
              <a:ext uri="{FF2B5EF4-FFF2-40B4-BE49-F238E27FC236}">
                <a16:creationId xmlns:a16="http://schemas.microsoft.com/office/drawing/2014/main" id="{B08451C2-E9C2-0C2B-27BD-F9F4CC9E5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60" y="1768820"/>
            <a:ext cx="3062176" cy="22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80DB3-841D-95DA-923E-D1C1BAB32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5426" y="4134250"/>
            <a:ext cx="1603502" cy="15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3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93FA-66B7-4634-AD17-05845C18E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Aircraft weight breakdown (not to scale):</a:t>
            </a:r>
          </a:p>
          <a:p>
            <a:pPr lvl="2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Payload – Range Diagram (Weight Definitions)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CBD135-015D-47B1-B76D-9DE204F016B8}"/>
              </a:ext>
            </a:extLst>
          </p:cNvPr>
          <p:cNvGrpSpPr/>
          <p:nvPr/>
        </p:nvGrpSpPr>
        <p:grpSpPr>
          <a:xfrm>
            <a:off x="2062956" y="2674936"/>
            <a:ext cx="8084231" cy="1955800"/>
            <a:chOff x="2062956" y="2674936"/>
            <a:chExt cx="8084231" cy="1955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5BA7D7-7E15-46B0-AD0D-BEF1C65CE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718" y="2908299"/>
              <a:ext cx="8061325" cy="1665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D6484BE3-7C11-4D20-A9E9-358C66D1B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862137" y="3783805"/>
              <a:ext cx="982663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Airframe</a:t>
              </a:r>
            </a:p>
            <a:p>
              <a:r>
                <a:rPr lang="en-US" altLang="en-US" sz="1600" dirty="0">
                  <a:latin typeface="+mn-lt"/>
                </a:rPr>
                <a:t>structure</a:t>
              </a:r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E8D86E38-A8CD-4784-A7C5-7B8A69D93A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318" y="2919411"/>
              <a:ext cx="0" cy="1649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8E2A8B-9885-43B2-AC8F-AF41C76B1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1543" y="3409949"/>
              <a:ext cx="2497138" cy="11636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EA9BA921-7013-4B09-A104-F816A07F4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92" y="2865436"/>
              <a:ext cx="24431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latin typeface="+mn-lt"/>
                </a:rPr>
                <a:t>Airframe services </a:t>
              </a:r>
            </a:p>
            <a:p>
              <a:pPr algn="ctr"/>
              <a:r>
                <a:rPr lang="en-US" altLang="en-US" sz="1600" dirty="0">
                  <a:latin typeface="+mn-lt"/>
                </a:rPr>
                <a:t>and equipment</a:t>
              </a: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F13BF164-3972-4D51-8BFF-A0759E043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77568" y="3413124"/>
              <a:ext cx="0" cy="1152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28C23518-7A8F-41AE-80F4-058CB41A5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549005" y="3716842"/>
              <a:ext cx="107260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Propulsion</a:t>
              </a:r>
            </a:p>
            <a:p>
              <a:r>
                <a:rPr lang="en-US" altLang="en-US" sz="1600" dirty="0">
                  <a:latin typeface="+mn-lt"/>
                </a:rPr>
                <a:t>group</a:t>
              </a:r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0F1F7264-AA02-47F2-9022-C3A1E01028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5981" y="3641724"/>
              <a:ext cx="12747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D0861CBA-4806-4D22-BC73-59656AEEB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2018" y="3370943"/>
              <a:ext cx="12176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latin typeface="+mn-lt"/>
                </a:rPr>
                <a:t>Removable</a:t>
              </a:r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984FD227-D1C2-45B9-8C3D-45FB0340D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393591" y="4073316"/>
              <a:ext cx="6185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Fixed</a:t>
              </a: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7230C5B9-5E46-433B-B17B-D157F4BF5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439791" y="3847017"/>
              <a:ext cx="9327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Standard</a:t>
              </a:r>
            </a:p>
            <a:p>
              <a:r>
                <a:rPr lang="en-US" altLang="en-US" sz="1600" dirty="0">
                  <a:latin typeface="+mn-lt"/>
                </a:rPr>
                <a:t>items</a:t>
              </a: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DCB3B072-25C1-4A22-9379-9763695BA8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331" y="3636961"/>
              <a:ext cx="0" cy="928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B685B4A4-3871-4DC3-9475-B2698B533D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038561" y="3677870"/>
              <a:ext cx="99886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>
                  <a:latin typeface="+mn-lt"/>
                </a:rPr>
                <a:t>standard</a:t>
              </a:r>
            </a:p>
            <a:p>
              <a:r>
                <a:rPr lang="en-US" altLang="en-US" sz="1600">
                  <a:latin typeface="+mn-lt"/>
                </a:rPr>
                <a:t>item</a:t>
              </a:r>
            </a:p>
            <a:p>
              <a:r>
                <a:rPr lang="en-US" altLang="en-US" sz="1600">
                  <a:latin typeface="+mn-lt"/>
                </a:rPr>
                <a:t>variations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BF4DA2-7FF0-4B6E-90F8-ACB3394C6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8681" y="2908299"/>
              <a:ext cx="238125" cy="16589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E088B544-8BEA-4F47-8B33-EAAEE9082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072062" y="3482180"/>
              <a:ext cx="19510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Operational items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83CDC4-B4B1-4967-A591-D86009608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1543" y="2909886"/>
              <a:ext cx="2497138" cy="501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5D7A7D-BF72-4F90-B920-46C47E771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806" y="2919411"/>
              <a:ext cx="814387" cy="1654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6161D461-B96B-44A1-BBC4-DF87D2387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691980" y="3597274"/>
              <a:ext cx="1730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Payload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9E49C674-DCB9-4879-BC71-013C36EB0E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8655" y="2860674"/>
              <a:ext cx="30908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latin typeface="+mn-lt"/>
                </a:rPr>
                <a:t>(Total) fuel</a:t>
              </a:r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C63C0A9F-43D5-4686-8842-E4AF56A0C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4843" y="3160711"/>
              <a:ext cx="3122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1515C672-75B5-4125-B41A-C4E073B36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7381" y="3111499"/>
              <a:ext cx="89280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Res. fuel</a:t>
              </a: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2D6FB86E-9EEE-49E5-A593-D89822ABC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6781" y="3122611"/>
              <a:ext cx="99257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Block fuel</a:t>
              </a:r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9BE15D52-90F5-47C2-8920-6C46B8AB5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5956" y="3421061"/>
              <a:ext cx="31035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11E91F38-15F0-4004-8D18-D14E6955E8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57381" y="3160711"/>
              <a:ext cx="9525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D5D29E88-04BC-4E28-9A3C-EE89BCE1F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875" y="3377746"/>
              <a:ext cx="1402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Fuel at landing</a:t>
              </a: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8A7424CC-4BD0-40E0-AA6E-2B13175D7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866731" y="3868736"/>
              <a:ext cx="92075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Reserve</a:t>
              </a:r>
            </a:p>
            <a:p>
              <a:r>
                <a:rPr lang="en-US" altLang="en-US" sz="1600" dirty="0">
                  <a:latin typeface="+mn-lt"/>
                </a:rPr>
                <a:t>fuel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B3D6E667-D853-45A5-97C2-B14792F0A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385843" y="3775074"/>
              <a:ext cx="110172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Additional</a:t>
              </a:r>
            </a:p>
            <a:p>
              <a:r>
                <a:rPr lang="en-US" altLang="en-US" sz="1600" dirty="0">
                  <a:latin typeface="+mn-lt"/>
                </a:rPr>
                <a:t>fuel</a:t>
              </a:r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5873A41C-DB1F-44C6-BFCC-C4DFD50B1F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17718" y="3421061"/>
              <a:ext cx="0" cy="1152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ED32D9D5-FCA6-4871-8158-6969D08DF2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08018" y="3649661"/>
              <a:ext cx="1409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D0EE0AE4-10FB-4B71-B130-0198C478EC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6193" y="3649661"/>
              <a:ext cx="0" cy="923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B22DA68-34A3-4BCA-B130-0B2CEF5EF1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98818" y="3421061"/>
              <a:ext cx="0" cy="1152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3200045A-F473-4D0D-9950-E0C64D104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509793" y="3775074"/>
              <a:ext cx="110172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Trip</a:t>
              </a:r>
            </a:p>
            <a:p>
              <a:r>
                <a:rPr lang="en-US" altLang="en-US" sz="1600" dirty="0">
                  <a:latin typeface="+mn-lt"/>
                </a:rPr>
                <a:t>fuel</a:t>
              </a:r>
            </a:p>
          </p:txBody>
        </p:sp>
        <p:sp>
          <p:nvSpPr>
            <p:cNvPr id="36" name="Text Box 35">
              <a:extLst>
                <a:ext uri="{FF2B5EF4-FFF2-40B4-BE49-F238E27FC236}">
                  <a16:creationId xmlns:a16="http://schemas.microsoft.com/office/drawing/2014/main" id="{3E59C726-CA47-47D3-8BD7-41E990ACF1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991487" y="3473449"/>
              <a:ext cx="17303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Pre-take-off </a:t>
              </a:r>
            </a:p>
            <a:p>
              <a:r>
                <a:rPr lang="en-US" altLang="en-US" sz="1600" dirty="0">
                  <a:latin typeface="+mn-lt"/>
                </a:rPr>
                <a:t>fuel</a:t>
              </a: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97D817C7-E2E4-4A59-A4AD-7690A0BF0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956" y="2906711"/>
              <a:ext cx="0" cy="165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91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8F62-6C81-456A-94C9-AD229CD7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Payload – Range Diagram (Weight Definitions)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3EB68320-C85D-40DA-BF84-87A921714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669" y="3073399"/>
            <a:ext cx="260985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+mn-lt"/>
              </a:rPr>
              <a:t>Manufact. empty weight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EBB616EA-1550-4819-843F-E99994E2C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669" y="3378199"/>
            <a:ext cx="3133725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+mn-lt"/>
              </a:rPr>
              <a:t>(Delivery) empty weight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6FDC6DA2-F952-4935-B5A4-BB0E76AA0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669" y="3682999"/>
            <a:ext cx="3897312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+mn-lt"/>
              </a:rPr>
              <a:t>Basic (empty) weight</a:t>
            </a:r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9AC1CE0F-98C7-4074-A6F2-F3DE2972E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669" y="3987799"/>
            <a:ext cx="413385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+mn-lt"/>
              </a:rPr>
              <a:t>Operational empty weight</a:t>
            </a:r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BC09AA03-A7A5-4AD1-B37C-6443CE184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669" y="4292599"/>
            <a:ext cx="49530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+mn-lt"/>
              </a:rPr>
              <a:t>Zero fuel weight</a:t>
            </a: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3A60DE52-9E16-4587-A0D4-9182945B9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669" y="4597399"/>
            <a:ext cx="7534388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+mn-lt"/>
              </a:rPr>
              <a:t>Take-off weight</a:t>
            </a:r>
          </a:p>
        </p:txBody>
      </p:sp>
      <p:sp>
        <p:nvSpPr>
          <p:cNvPr id="49" name="Rectangle 10">
            <a:extLst>
              <a:ext uri="{FF2B5EF4-FFF2-40B4-BE49-F238E27FC236}">
                <a16:creationId xmlns:a16="http://schemas.microsoft.com/office/drawing/2014/main" id="{3585C811-49EB-459A-B283-20D361720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669" y="4902199"/>
            <a:ext cx="8067675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+mn-lt"/>
              </a:rPr>
              <a:t>Ramp weight</a:t>
            </a: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6D5C8040-D02B-415A-922E-963160259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669" y="5206999"/>
            <a:ext cx="6048375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+mn-lt"/>
              </a:rPr>
              <a:t>Landing weight</a:t>
            </a:r>
          </a:p>
        </p:txBody>
      </p:sp>
      <p:sp>
        <p:nvSpPr>
          <p:cNvPr id="51" name="Rectangle 12">
            <a:extLst>
              <a:ext uri="{FF2B5EF4-FFF2-40B4-BE49-F238E27FC236}">
                <a16:creationId xmlns:a16="http://schemas.microsoft.com/office/drawing/2014/main" id="{B0A396AA-3E14-4314-92B0-72CB2854C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669" y="5511799"/>
            <a:ext cx="52578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+mn-lt"/>
              </a:rPr>
              <a:t>Gross weight</a:t>
            </a:r>
          </a:p>
        </p:txBody>
      </p:sp>
      <p:sp>
        <p:nvSpPr>
          <p:cNvPr id="52" name="Rectangle 14">
            <a:extLst>
              <a:ext uri="{FF2B5EF4-FFF2-40B4-BE49-F238E27FC236}">
                <a16:creationId xmlns:a16="http://schemas.microsoft.com/office/drawing/2014/main" id="{23DE61F3-E01C-4D04-97DA-374F6BF20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6631" y="3682999"/>
            <a:ext cx="3643425" cy="304800"/>
          </a:xfrm>
          <a:prstGeom prst="rect">
            <a:avLst/>
          </a:prstGeom>
          <a:pattFill prst="zigZ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1800" dirty="0">
                <a:latin typeface="+mn-lt"/>
              </a:rPr>
              <a:t>Disposable load </a:t>
            </a:r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127927F-D3FD-4471-BC7A-A1CEA8F71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107" y="3987799"/>
            <a:ext cx="3400424" cy="304800"/>
          </a:xfrm>
          <a:prstGeom prst="rect">
            <a:avLst/>
          </a:prstGeom>
          <a:pattFill prst="zigZ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1800" dirty="0">
                <a:latin typeface="+mn-lt"/>
              </a:rPr>
              <a:t>Useful load </a:t>
            </a:r>
          </a:p>
        </p:txBody>
      </p:sp>
      <p:sp>
        <p:nvSpPr>
          <p:cNvPr id="54" name="Rectangle 16">
            <a:extLst>
              <a:ext uri="{FF2B5EF4-FFF2-40B4-BE49-F238E27FC236}">
                <a16:creationId xmlns:a16="http://schemas.microsoft.com/office/drawing/2014/main" id="{289D0F6C-3C99-4573-8ECB-61A1A9866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19" y="4292599"/>
            <a:ext cx="2586263" cy="304800"/>
          </a:xfrm>
          <a:prstGeom prst="rect">
            <a:avLst/>
          </a:prstGeom>
          <a:pattFill prst="zigZ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1800" dirty="0">
                <a:latin typeface="+mn-lt"/>
              </a:rPr>
              <a:t>Fuel at take-off </a:t>
            </a:r>
          </a:p>
        </p:txBody>
      </p:sp>
      <p:sp>
        <p:nvSpPr>
          <p:cNvPr id="55" name="Rectangle 17">
            <a:extLst>
              <a:ext uri="{FF2B5EF4-FFF2-40B4-BE49-F238E27FC236}">
                <a16:creationId xmlns:a16="http://schemas.microsoft.com/office/drawing/2014/main" id="{1CAF48A5-BB3A-4B5C-A4C2-3AA53531B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469" y="5511799"/>
            <a:ext cx="2809875" cy="304800"/>
          </a:xfrm>
          <a:prstGeom prst="rect">
            <a:avLst/>
          </a:prstGeom>
          <a:pattFill prst="zigZ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</a:rPr>
              <a:t>Burn-off fuel        </a:t>
            </a:r>
          </a:p>
        </p:txBody>
      </p:sp>
      <p:sp>
        <p:nvSpPr>
          <p:cNvPr id="56" name="Line 18">
            <a:extLst>
              <a:ext uri="{FF2B5EF4-FFF2-40B4-BE49-F238E27FC236}">
                <a16:creationId xmlns:a16="http://schemas.microsoft.com/office/drawing/2014/main" id="{C7F63BF3-E957-423C-A41B-089A21F45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6269" y="5664199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7" name="Line 20">
            <a:extLst>
              <a:ext uri="{FF2B5EF4-FFF2-40B4-BE49-F238E27FC236}">
                <a16:creationId xmlns:a16="http://schemas.microsoft.com/office/drawing/2014/main" id="{E1B35481-1194-472C-B53E-F244CE4EF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8583" y="2920999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" name="Line 21">
            <a:extLst>
              <a:ext uri="{FF2B5EF4-FFF2-40B4-BE49-F238E27FC236}">
                <a16:creationId xmlns:a16="http://schemas.microsoft.com/office/drawing/2014/main" id="{FAECE1F4-ECE6-4D9D-BD1A-C289F2B68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5669" y="2920999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0" name="Line 23">
            <a:extLst>
              <a:ext uri="{FF2B5EF4-FFF2-40B4-BE49-F238E27FC236}">
                <a16:creationId xmlns:a16="http://schemas.microsoft.com/office/drawing/2014/main" id="{D5E2C542-30D1-4008-AA90-A031E544E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8581" y="2916237"/>
            <a:ext cx="0" cy="290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892C01-2EC9-4052-8A5F-149841B391C2}"/>
              </a:ext>
            </a:extLst>
          </p:cNvPr>
          <p:cNvGrpSpPr/>
          <p:nvPr/>
        </p:nvGrpSpPr>
        <p:grpSpPr>
          <a:xfrm>
            <a:off x="2175669" y="1017810"/>
            <a:ext cx="8084231" cy="1955800"/>
            <a:chOff x="2062956" y="2674936"/>
            <a:chExt cx="8084231" cy="195580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114856C-675C-4380-B158-013238CED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718" y="2908299"/>
              <a:ext cx="8061325" cy="1665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30" name="Text Box 4">
              <a:extLst>
                <a:ext uri="{FF2B5EF4-FFF2-40B4-BE49-F238E27FC236}">
                  <a16:creationId xmlns:a16="http://schemas.microsoft.com/office/drawing/2014/main" id="{C25050FF-6A73-4332-B3D3-D9912A1841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862137" y="3783805"/>
              <a:ext cx="982663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Airframe</a:t>
              </a:r>
            </a:p>
            <a:p>
              <a:r>
                <a:rPr lang="en-US" altLang="en-US" sz="1600" dirty="0">
                  <a:latin typeface="+mn-lt"/>
                </a:rPr>
                <a:t>structure</a:t>
              </a:r>
            </a:p>
          </p:txBody>
        </p:sp>
        <p:sp>
          <p:nvSpPr>
            <p:cNvPr id="131" name="Line 5">
              <a:extLst>
                <a:ext uri="{FF2B5EF4-FFF2-40B4-BE49-F238E27FC236}">
                  <a16:creationId xmlns:a16="http://schemas.microsoft.com/office/drawing/2014/main" id="{E2B18FA7-584C-4DA8-93F0-85F4B32308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318" y="2919411"/>
              <a:ext cx="0" cy="1649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954FA0C-57BA-4F1A-A5AA-489ACA45B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1543" y="3409949"/>
              <a:ext cx="2497138" cy="11636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33" name="Text Box 7">
              <a:extLst>
                <a:ext uri="{FF2B5EF4-FFF2-40B4-BE49-F238E27FC236}">
                  <a16:creationId xmlns:a16="http://schemas.microsoft.com/office/drawing/2014/main" id="{FBC251DB-CE45-4077-8E44-86A1C81712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92" y="2865436"/>
              <a:ext cx="24431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latin typeface="+mn-lt"/>
                </a:rPr>
                <a:t>Airframe services </a:t>
              </a:r>
            </a:p>
            <a:p>
              <a:pPr algn="ctr"/>
              <a:r>
                <a:rPr lang="en-US" altLang="en-US" sz="1600" dirty="0">
                  <a:latin typeface="+mn-lt"/>
                </a:rPr>
                <a:t>and equipment</a:t>
              </a:r>
            </a:p>
          </p:txBody>
        </p:sp>
        <p:sp>
          <p:nvSpPr>
            <p:cNvPr id="134" name="Line 8">
              <a:extLst>
                <a:ext uri="{FF2B5EF4-FFF2-40B4-BE49-F238E27FC236}">
                  <a16:creationId xmlns:a16="http://schemas.microsoft.com/office/drawing/2014/main" id="{DED8BE0E-F99F-44EA-A3A8-F36D55B20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77568" y="3413124"/>
              <a:ext cx="0" cy="1152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5" name="Text Box 9">
              <a:extLst>
                <a:ext uri="{FF2B5EF4-FFF2-40B4-BE49-F238E27FC236}">
                  <a16:creationId xmlns:a16="http://schemas.microsoft.com/office/drawing/2014/main" id="{F2723FAD-0DB7-4D56-A00A-50BF9A3D4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549005" y="3716842"/>
              <a:ext cx="107260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Propulsion</a:t>
              </a:r>
            </a:p>
            <a:p>
              <a:r>
                <a:rPr lang="en-US" altLang="en-US" sz="1600" dirty="0">
                  <a:latin typeface="+mn-lt"/>
                </a:rPr>
                <a:t>group</a:t>
              </a:r>
            </a:p>
          </p:txBody>
        </p:sp>
        <p:sp>
          <p:nvSpPr>
            <p:cNvPr id="136" name="Line 10">
              <a:extLst>
                <a:ext uri="{FF2B5EF4-FFF2-40B4-BE49-F238E27FC236}">
                  <a16:creationId xmlns:a16="http://schemas.microsoft.com/office/drawing/2014/main" id="{22AC3D36-0FF4-424F-8ED5-E572115FA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5981" y="3641724"/>
              <a:ext cx="12747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7" name="Text Box 11">
              <a:extLst>
                <a:ext uri="{FF2B5EF4-FFF2-40B4-BE49-F238E27FC236}">
                  <a16:creationId xmlns:a16="http://schemas.microsoft.com/office/drawing/2014/main" id="{91A0F3B5-64BB-4437-9028-052C740BB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2018" y="3370943"/>
              <a:ext cx="12176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latin typeface="+mn-lt"/>
                </a:rPr>
                <a:t>Removable</a:t>
              </a:r>
            </a:p>
          </p:txBody>
        </p:sp>
        <p:sp>
          <p:nvSpPr>
            <p:cNvPr id="138" name="Text Box 12">
              <a:extLst>
                <a:ext uri="{FF2B5EF4-FFF2-40B4-BE49-F238E27FC236}">
                  <a16:creationId xmlns:a16="http://schemas.microsoft.com/office/drawing/2014/main" id="{903B7813-B7D3-4D7A-8984-E43D3AF87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393591" y="4073316"/>
              <a:ext cx="6185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Fixed</a:t>
              </a:r>
            </a:p>
          </p:txBody>
        </p:sp>
        <p:sp>
          <p:nvSpPr>
            <p:cNvPr id="139" name="Text Box 13">
              <a:extLst>
                <a:ext uri="{FF2B5EF4-FFF2-40B4-BE49-F238E27FC236}">
                  <a16:creationId xmlns:a16="http://schemas.microsoft.com/office/drawing/2014/main" id="{9B4E4403-7DC5-4D48-83AC-528669AA8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439791" y="3847017"/>
              <a:ext cx="9327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Standard</a:t>
              </a:r>
            </a:p>
            <a:p>
              <a:r>
                <a:rPr lang="en-US" altLang="en-US" sz="1600" dirty="0">
                  <a:latin typeface="+mn-lt"/>
                </a:rPr>
                <a:t>items</a:t>
              </a:r>
            </a:p>
          </p:txBody>
        </p:sp>
        <p:sp>
          <p:nvSpPr>
            <p:cNvPr id="140" name="Line 14">
              <a:extLst>
                <a:ext uri="{FF2B5EF4-FFF2-40B4-BE49-F238E27FC236}">
                  <a16:creationId xmlns:a16="http://schemas.microsoft.com/office/drawing/2014/main" id="{2D79F765-E1AA-4932-A802-9DAAAF79B9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0331" y="3636961"/>
              <a:ext cx="0" cy="928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1" name="Text Box 15">
              <a:extLst>
                <a:ext uri="{FF2B5EF4-FFF2-40B4-BE49-F238E27FC236}">
                  <a16:creationId xmlns:a16="http://schemas.microsoft.com/office/drawing/2014/main" id="{889FAD41-F852-4BF0-965E-8796AA87C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038561" y="3677870"/>
              <a:ext cx="99886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>
                  <a:latin typeface="+mn-lt"/>
                </a:rPr>
                <a:t>standard</a:t>
              </a:r>
            </a:p>
            <a:p>
              <a:r>
                <a:rPr lang="en-US" altLang="en-US" sz="1600">
                  <a:latin typeface="+mn-lt"/>
                </a:rPr>
                <a:t>item</a:t>
              </a:r>
            </a:p>
            <a:p>
              <a:r>
                <a:rPr lang="en-US" altLang="en-US" sz="1600">
                  <a:latin typeface="+mn-lt"/>
                </a:rPr>
                <a:t>variations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BE3B988-DBFC-4265-84CA-4A1B59661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8681" y="2908299"/>
              <a:ext cx="238125" cy="16589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43" name="Text Box 17">
              <a:extLst>
                <a:ext uri="{FF2B5EF4-FFF2-40B4-BE49-F238E27FC236}">
                  <a16:creationId xmlns:a16="http://schemas.microsoft.com/office/drawing/2014/main" id="{2FCFD4EB-F6A3-4EBF-8803-DAED5D251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072062" y="3482180"/>
              <a:ext cx="19510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Operational items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6A1C42F-A2CE-4DA3-97B6-2361C8EFD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1543" y="2909886"/>
              <a:ext cx="2497138" cy="501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9077116-40B7-48C3-BABC-8855EF4A7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6806" y="2919411"/>
              <a:ext cx="814387" cy="1654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46" name="Text Box 20">
              <a:extLst>
                <a:ext uri="{FF2B5EF4-FFF2-40B4-BE49-F238E27FC236}">
                  <a16:creationId xmlns:a16="http://schemas.microsoft.com/office/drawing/2014/main" id="{6967A93C-365F-427D-A4E7-BD29D726A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691980" y="3597274"/>
              <a:ext cx="1730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Payload</a:t>
              </a:r>
            </a:p>
          </p:txBody>
        </p:sp>
        <p:sp>
          <p:nvSpPr>
            <p:cNvPr id="147" name="Text Box 21">
              <a:extLst>
                <a:ext uri="{FF2B5EF4-FFF2-40B4-BE49-F238E27FC236}">
                  <a16:creationId xmlns:a16="http://schemas.microsoft.com/office/drawing/2014/main" id="{1A152D3F-2374-4A09-B6EA-AFF2E776E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8655" y="2860674"/>
              <a:ext cx="30908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latin typeface="+mn-lt"/>
                </a:rPr>
                <a:t>(Total) fuel</a:t>
              </a:r>
            </a:p>
          </p:txBody>
        </p:sp>
        <p:sp>
          <p:nvSpPr>
            <p:cNvPr id="148" name="Line 22">
              <a:extLst>
                <a:ext uri="{FF2B5EF4-FFF2-40B4-BE49-F238E27FC236}">
                  <a16:creationId xmlns:a16="http://schemas.microsoft.com/office/drawing/2014/main" id="{2AF3FD47-4FED-409C-B2A6-4BF51F2EB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4843" y="3160711"/>
              <a:ext cx="3122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9" name="Text Box 23">
              <a:extLst>
                <a:ext uri="{FF2B5EF4-FFF2-40B4-BE49-F238E27FC236}">
                  <a16:creationId xmlns:a16="http://schemas.microsoft.com/office/drawing/2014/main" id="{7193CEAC-62D2-473E-8DD1-1B51EAA37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7381" y="3111499"/>
              <a:ext cx="89280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Res. fuel</a:t>
              </a:r>
            </a:p>
          </p:txBody>
        </p:sp>
        <p:sp>
          <p:nvSpPr>
            <p:cNvPr id="150" name="Text Box 24">
              <a:extLst>
                <a:ext uri="{FF2B5EF4-FFF2-40B4-BE49-F238E27FC236}">
                  <a16:creationId xmlns:a16="http://schemas.microsoft.com/office/drawing/2014/main" id="{1D63C9C1-98CD-4809-A093-E38DC3FA2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6781" y="3122611"/>
              <a:ext cx="99257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Block fuel</a:t>
              </a:r>
            </a:p>
          </p:txBody>
        </p:sp>
        <p:sp>
          <p:nvSpPr>
            <p:cNvPr id="151" name="Line 25">
              <a:extLst>
                <a:ext uri="{FF2B5EF4-FFF2-40B4-BE49-F238E27FC236}">
                  <a16:creationId xmlns:a16="http://schemas.microsoft.com/office/drawing/2014/main" id="{83BA9D19-782A-421F-8C0D-0FB25A8ED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5956" y="3421061"/>
              <a:ext cx="31035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2" name="Line 26">
              <a:extLst>
                <a:ext uri="{FF2B5EF4-FFF2-40B4-BE49-F238E27FC236}">
                  <a16:creationId xmlns:a16="http://schemas.microsoft.com/office/drawing/2014/main" id="{10DAF0E6-4FA2-48B2-8CC2-DDE65334DA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57381" y="3160711"/>
              <a:ext cx="9525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" name="Text Box 27">
              <a:extLst>
                <a:ext uri="{FF2B5EF4-FFF2-40B4-BE49-F238E27FC236}">
                  <a16:creationId xmlns:a16="http://schemas.microsoft.com/office/drawing/2014/main" id="{7D514DF2-D004-4292-87B6-91C11C28E7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875" y="3377746"/>
              <a:ext cx="1402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Fuel at landing</a:t>
              </a:r>
            </a:p>
          </p:txBody>
        </p:sp>
        <p:sp>
          <p:nvSpPr>
            <p:cNvPr id="154" name="Text Box 28">
              <a:extLst>
                <a:ext uri="{FF2B5EF4-FFF2-40B4-BE49-F238E27FC236}">
                  <a16:creationId xmlns:a16="http://schemas.microsoft.com/office/drawing/2014/main" id="{59033E9D-B867-45BC-A811-9A73D343A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866731" y="3868736"/>
              <a:ext cx="92075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Reserve</a:t>
              </a:r>
            </a:p>
            <a:p>
              <a:r>
                <a:rPr lang="en-US" altLang="en-US" sz="1600" dirty="0">
                  <a:latin typeface="+mn-lt"/>
                </a:rPr>
                <a:t>fuel</a:t>
              </a:r>
            </a:p>
          </p:txBody>
        </p:sp>
        <p:sp>
          <p:nvSpPr>
            <p:cNvPr id="155" name="Text Box 29">
              <a:extLst>
                <a:ext uri="{FF2B5EF4-FFF2-40B4-BE49-F238E27FC236}">
                  <a16:creationId xmlns:a16="http://schemas.microsoft.com/office/drawing/2014/main" id="{7E83B2D8-A6D9-4913-B23E-59ED55595A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385843" y="3775074"/>
              <a:ext cx="110172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Additional</a:t>
              </a:r>
            </a:p>
            <a:p>
              <a:r>
                <a:rPr lang="en-US" altLang="en-US" sz="1600" dirty="0">
                  <a:latin typeface="+mn-lt"/>
                </a:rPr>
                <a:t>fuel</a:t>
              </a:r>
            </a:p>
          </p:txBody>
        </p:sp>
        <p:sp>
          <p:nvSpPr>
            <p:cNvPr id="156" name="Line 30">
              <a:extLst>
                <a:ext uri="{FF2B5EF4-FFF2-40B4-BE49-F238E27FC236}">
                  <a16:creationId xmlns:a16="http://schemas.microsoft.com/office/drawing/2014/main" id="{60991A21-DE0D-4B57-9B65-DDC863CE5F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17718" y="3421061"/>
              <a:ext cx="0" cy="1152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7" name="Line 31">
              <a:extLst>
                <a:ext uri="{FF2B5EF4-FFF2-40B4-BE49-F238E27FC236}">
                  <a16:creationId xmlns:a16="http://schemas.microsoft.com/office/drawing/2014/main" id="{8DEB7401-0EAE-4486-A092-7E316D53E5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08018" y="3649661"/>
              <a:ext cx="1409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8" name="Line 32">
              <a:extLst>
                <a:ext uri="{FF2B5EF4-FFF2-40B4-BE49-F238E27FC236}">
                  <a16:creationId xmlns:a16="http://schemas.microsoft.com/office/drawing/2014/main" id="{1FB24C58-CA55-4765-967C-994A4CBA1F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6193" y="3649661"/>
              <a:ext cx="0" cy="923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9" name="Line 33">
              <a:extLst>
                <a:ext uri="{FF2B5EF4-FFF2-40B4-BE49-F238E27FC236}">
                  <a16:creationId xmlns:a16="http://schemas.microsoft.com/office/drawing/2014/main" id="{93D70C03-F173-44DF-86E0-D258CC0494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98818" y="3421061"/>
              <a:ext cx="0" cy="1152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0" name="Text Box 34">
              <a:extLst>
                <a:ext uri="{FF2B5EF4-FFF2-40B4-BE49-F238E27FC236}">
                  <a16:creationId xmlns:a16="http://schemas.microsoft.com/office/drawing/2014/main" id="{13DAE4FE-7B5D-4C69-9C53-4092A9DFE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509793" y="3775074"/>
              <a:ext cx="110172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Trip</a:t>
              </a:r>
            </a:p>
            <a:p>
              <a:r>
                <a:rPr lang="en-US" altLang="en-US" sz="1600" dirty="0">
                  <a:latin typeface="+mn-lt"/>
                </a:rPr>
                <a:t>fuel</a:t>
              </a:r>
            </a:p>
          </p:txBody>
        </p:sp>
        <p:sp>
          <p:nvSpPr>
            <p:cNvPr id="161" name="Text Box 35">
              <a:extLst>
                <a:ext uri="{FF2B5EF4-FFF2-40B4-BE49-F238E27FC236}">
                  <a16:creationId xmlns:a16="http://schemas.microsoft.com/office/drawing/2014/main" id="{1EBDF22C-8962-4014-98EF-01A3B6551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991487" y="3473449"/>
              <a:ext cx="173037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600" dirty="0">
                  <a:latin typeface="+mn-lt"/>
                </a:rPr>
                <a:t>Pre-take-off </a:t>
              </a:r>
            </a:p>
            <a:p>
              <a:r>
                <a:rPr lang="en-US" altLang="en-US" sz="1600" dirty="0">
                  <a:latin typeface="+mn-lt"/>
                </a:rPr>
                <a:t>fuel</a:t>
              </a:r>
            </a:p>
          </p:txBody>
        </p:sp>
        <p:sp>
          <p:nvSpPr>
            <p:cNvPr id="162" name="Line 36">
              <a:extLst>
                <a:ext uri="{FF2B5EF4-FFF2-40B4-BE49-F238E27FC236}">
                  <a16:creationId xmlns:a16="http://schemas.microsoft.com/office/drawing/2014/main" id="{ACE6C090-1D4A-477B-8CEF-EFA527C86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956" y="2906711"/>
              <a:ext cx="0" cy="165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126709"/>
      </p:ext>
    </p:extLst>
  </p:cSld>
  <p:clrMapOvr>
    <a:masterClrMapping/>
  </p:clrMapOvr>
</p:sld>
</file>

<file path=ppt/theme/theme1.xml><?xml version="1.0" encoding="utf-8"?>
<a:theme xmlns:a="http://schemas.openxmlformats.org/drawingml/2006/main" name="PP_Template_Style3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C-Style2_Template_Wide.pptx" id="{3D0B0D97-259A-449B-8BFC-ECFBCEFB1062}" vid="{A7747E40-3A56-4F4B-B899-A672E231D991}"/>
    </a:ext>
  </a:extLst>
</a:theme>
</file>

<file path=ppt/theme/theme2.xml><?xml version="1.0" encoding="utf-8"?>
<a:theme xmlns:a="http://schemas.openxmlformats.org/drawingml/2006/main" name="Style2_Foo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C-Style2_Template_Wide.pptx" id="{3D0B0D97-259A-449B-8BFC-ECFBCEFB1062}" vid="{9263BF56-27D3-47C2-A6DB-7364355286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USC-MFMS_Wide_Template</Template>
  <TotalTime>2333</TotalTime>
  <Words>4893</Words>
  <Application>Microsoft Office PowerPoint</Application>
  <PresentationFormat>Widescreen</PresentationFormat>
  <Paragraphs>922</Paragraphs>
  <Slides>53</Slides>
  <Notes>37</Notes>
  <HiddenSlides>7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Cambria Math</vt:lpstr>
      <vt:lpstr>Google Sans</vt:lpstr>
      <vt:lpstr>Tahoma</vt:lpstr>
      <vt:lpstr>Wingdings</vt:lpstr>
      <vt:lpstr>PP_Template_Style3_Title</vt:lpstr>
      <vt:lpstr>Style2_Footer</vt:lpstr>
      <vt:lpstr>Equation</vt:lpstr>
      <vt:lpstr>PRELIMINARY SIZING 1</vt:lpstr>
      <vt:lpstr>Are you on track for this course?</vt:lpstr>
      <vt:lpstr>Lecture Contents</vt:lpstr>
      <vt:lpstr>Lecture Contents</vt:lpstr>
      <vt:lpstr>6.1 Introduction</vt:lpstr>
      <vt:lpstr>Lecture Contents</vt:lpstr>
      <vt:lpstr>6.2 Payload – Range Diagram (Weight Definitions)</vt:lpstr>
      <vt:lpstr>6.2 Payload – Range Diagram (Weight Definitions)</vt:lpstr>
      <vt:lpstr>6.2 Payload – Range Diagram (Weight Definitions)</vt:lpstr>
      <vt:lpstr>6.2 Payload – Range Diagram (Weight Definitions)</vt:lpstr>
      <vt:lpstr>6.2 Payload – Range Diagram</vt:lpstr>
      <vt:lpstr>6.2 Payload – Range Diagram</vt:lpstr>
      <vt:lpstr>6.2 Payload – Range Diagram</vt:lpstr>
      <vt:lpstr>6.2 Payload – Range Diagram</vt:lpstr>
      <vt:lpstr>Lecture Contents</vt:lpstr>
      <vt:lpstr>6.3 Rapid Sizing Method for Aircraft Weight</vt:lpstr>
      <vt:lpstr>6.3 Rapid Sizing Method for Aircraft Weight</vt:lpstr>
      <vt:lpstr>6.3 Rapid Sizing Method for Aircraft Weight</vt:lpstr>
      <vt:lpstr>6.3.1 Empty Weight Estimation</vt:lpstr>
      <vt:lpstr>6.3.1 Empty Weight Estimation</vt:lpstr>
      <vt:lpstr>6.3.1 Empty Weight Estimation</vt:lpstr>
      <vt:lpstr>6.3.1 Empty Weight Estimation</vt:lpstr>
      <vt:lpstr>6.3.1 Empty Weight Estimation</vt:lpstr>
      <vt:lpstr>6.3.1 Empty Weight Estimation</vt:lpstr>
      <vt:lpstr>6.3.1 Empty Weight Estimation</vt:lpstr>
      <vt:lpstr>6.3.2 Fuel Weight Estimation</vt:lpstr>
      <vt:lpstr>6.3.2 Fuel Weight Estimation (Mission Profiles)</vt:lpstr>
      <vt:lpstr>6.3.2 Fuel Weight Estimation (Mission Profiles)</vt:lpstr>
      <vt:lpstr>6.3.2 Fuel Weight Estimation</vt:lpstr>
      <vt:lpstr>6.3.2 Fuel Weight Estimation</vt:lpstr>
      <vt:lpstr>6.3.2 Fuel Weight Estimation</vt:lpstr>
      <vt:lpstr>6.3.2 Fuel Weight Estimation</vt:lpstr>
      <vt:lpstr>6.3.2 Fuel Weight Estimation</vt:lpstr>
      <vt:lpstr>6.3.2 Fuel Weight Estimation</vt:lpstr>
      <vt:lpstr>6.3.2 Fuel Weight Estimation</vt:lpstr>
      <vt:lpstr>6.3.2 Fuel Weight Estimation</vt:lpstr>
      <vt:lpstr>6.3.2 Fuel Weight Estimation</vt:lpstr>
      <vt:lpstr>6.3.2 Fuel Weight Estimation</vt:lpstr>
      <vt:lpstr>6.3.2 Fuel Weight Estimation</vt:lpstr>
      <vt:lpstr>6.3.2 Fuel Weight Estimation</vt:lpstr>
      <vt:lpstr>6.3.3 Example Calculations (Business Jet)</vt:lpstr>
      <vt:lpstr>6.3.3 Example Calculations (Business Jet)</vt:lpstr>
      <vt:lpstr>6.3.3 Example Calculations (Business Jet)</vt:lpstr>
      <vt:lpstr>6.3.3 Example Calculations (Business Jet)</vt:lpstr>
      <vt:lpstr>6.3.3 Example Calculations (Business Jet)</vt:lpstr>
      <vt:lpstr>6.3.3 Example Calculations (Single Engine Propeller)</vt:lpstr>
      <vt:lpstr>6.3.3 Example Calculations (Single Engine Propeller)</vt:lpstr>
      <vt:lpstr>6.3.3 Example Calculations (Single Engine Propeller)</vt:lpstr>
      <vt:lpstr>6.3.3 Example Calculations (Single Engine Propeller)</vt:lpstr>
      <vt:lpstr>6.3.3 Example Calculations (Single Engine Propeller)</vt:lpstr>
      <vt:lpstr>Lecture Contents</vt:lpstr>
      <vt:lpstr>How to stay on track?</vt:lpstr>
      <vt:lpstr>PRELIMINARY SIZING 1</vt:lpstr>
    </vt:vector>
  </TitlesOfParts>
  <Company>University of South Carolina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[Lecture Topic Title] Lecture [#] [Instructor Name]</dc:title>
  <dc:creator>Jaspreet Pandher</dc:creator>
  <cp:lastModifiedBy>Burnett, Matthew</cp:lastModifiedBy>
  <cp:revision>96</cp:revision>
  <dcterms:created xsi:type="dcterms:W3CDTF">2019-08-09T12:15:29Z</dcterms:created>
  <dcterms:modified xsi:type="dcterms:W3CDTF">2024-09-30T01:04:11Z</dcterms:modified>
</cp:coreProperties>
</file>